
<file path=[Content_Types].xml><?xml version="1.0" encoding="utf-8"?>
<Types xmlns="http://schemas.openxmlformats.org/package/2006/content-types">
  <Default Extension="tmp" ContentType="image/pn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slideLayouts/slideLayout18.xml" ContentType="application/vnd.openxmlformats-officedocument.presentationml.slideLayout+xml"/>
  <Override PartName="/ppt/theme/theme7.xml" ContentType="application/vnd.openxmlformats-officedocument.theme+xml"/>
  <Override PartName="/ppt/slideLayouts/slideLayout1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  <p:sldMasterId id="2147483675" r:id="rId2"/>
    <p:sldMasterId id="2147483655" r:id="rId3"/>
    <p:sldMasterId id="2147483671" r:id="rId4"/>
    <p:sldMasterId id="2147483658" r:id="rId5"/>
    <p:sldMasterId id="2147483661" r:id="rId6"/>
    <p:sldMasterId id="2147483666" r:id="rId7"/>
    <p:sldMasterId id="2147483677" r:id="rId8"/>
  </p:sldMasterIdLst>
  <p:notesMasterIdLst>
    <p:notesMasterId r:id="rId84"/>
  </p:notesMasterIdLst>
  <p:handoutMasterIdLst>
    <p:handoutMasterId r:id="rId85"/>
  </p:handoutMasterIdLst>
  <p:sldIdLst>
    <p:sldId id="257" r:id="rId9"/>
    <p:sldId id="259" r:id="rId10"/>
    <p:sldId id="388" r:id="rId11"/>
    <p:sldId id="311" r:id="rId12"/>
    <p:sldId id="361" r:id="rId13"/>
    <p:sldId id="319" r:id="rId14"/>
    <p:sldId id="313" r:id="rId15"/>
    <p:sldId id="314" r:id="rId16"/>
    <p:sldId id="312" r:id="rId17"/>
    <p:sldId id="369" r:id="rId18"/>
    <p:sldId id="315" r:id="rId19"/>
    <p:sldId id="316" r:id="rId20"/>
    <p:sldId id="318" r:id="rId21"/>
    <p:sldId id="317" r:id="rId22"/>
    <p:sldId id="373" r:id="rId23"/>
    <p:sldId id="372" r:id="rId24"/>
    <p:sldId id="325" r:id="rId25"/>
    <p:sldId id="320" r:id="rId26"/>
    <p:sldId id="321" r:id="rId27"/>
    <p:sldId id="322" r:id="rId28"/>
    <p:sldId id="323" r:id="rId29"/>
    <p:sldId id="324" r:id="rId30"/>
    <p:sldId id="382" r:id="rId31"/>
    <p:sldId id="383" r:id="rId32"/>
    <p:sldId id="343" r:id="rId33"/>
    <p:sldId id="344" r:id="rId34"/>
    <p:sldId id="354" r:id="rId35"/>
    <p:sldId id="355" r:id="rId36"/>
    <p:sldId id="345" r:id="rId37"/>
    <p:sldId id="368" r:id="rId38"/>
    <p:sldId id="374" r:id="rId39"/>
    <p:sldId id="375" r:id="rId40"/>
    <p:sldId id="348" r:id="rId41"/>
    <p:sldId id="347" r:id="rId42"/>
    <p:sldId id="384" r:id="rId43"/>
    <p:sldId id="376" r:id="rId44"/>
    <p:sldId id="349" r:id="rId45"/>
    <p:sldId id="328" r:id="rId46"/>
    <p:sldId id="333" r:id="rId47"/>
    <p:sldId id="338" r:id="rId48"/>
    <p:sldId id="339" r:id="rId49"/>
    <p:sldId id="331" r:id="rId50"/>
    <p:sldId id="341" r:id="rId51"/>
    <p:sldId id="342" r:id="rId52"/>
    <p:sldId id="335" r:id="rId53"/>
    <p:sldId id="329" r:id="rId54"/>
    <p:sldId id="385" r:id="rId55"/>
    <p:sldId id="395" r:id="rId56"/>
    <p:sldId id="332" r:id="rId57"/>
    <p:sldId id="394" r:id="rId58"/>
    <p:sldId id="387" r:id="rId59"/>
    <p:sldId id="386" r:id="rId60"/>
    <p:sldId id="351" r:id="rId61"/>
    <p:sldId id="362" r:id="rId62"/>
    <p:sldId id="363" r:id="rId63"/>
    <p:sldId id="364" r:id="rId64"/>
    <p:sldId id="365" r:id="rId65"/>
    <p:sldId id="350" r:id="rId66"/>
    <p:sldId id="352" r:id="rId67"/>
    <p:sldId id="356" r:id="rId68"/>
    <p:sldId id="357" r:id="rId69"/>
    <p:sldId id="353" r:id="rId70"/>
    <p:sldId id="358" r:id="rId71"/>
    <p:sldId id="367" r:id="rId72"/>
    <p:sldId id="366" r:id="rId73"/>
    <p:sldId id="378" r:id="rId74"/>
    <p:sldId id="379" r:id="rId75"/>
    <p:sldId id="380" r:id="rId76"/>
    <p:sldId id="377" r:id="rId77"/>
    <p:sldId id="389" r:id="rId78"/>
    <p:sldId id="381" r:id="rId79"/>
    <p:sldId id="390" r:id="rId80"/>
    <p:sldId id="391" r:id="rId81"/>
    <p:sldId id="392" r:id="rId82"/>
    <p:sldId id="258" r:id="rId83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0050" autoAdjust="0"/>
  </p:normalViewPr>
  <p:slideViewPr>
    <p:cSldViewPr snapToGrid="0" snapToObjects="1">
      <p:cViewPr varScale="1">
        <p:scale>
          <a:sx n="69" d="100"/>
          <a:sy n="69" d="100"/>
        </p:scale>
        <p:origin x="52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15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slide" Target="slides/slide68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8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FF35885-87F8-4A33-9E70-24C534080FBE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2450116-7E3D-41FA-AC69-F3BB93C3B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453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B3A1165-4B5B-4A1F-AD52-68BAA7C18EDF}" type="datetimeFigureOut">
              <a:rPr lang="en-US" smtClean="0"/>
              <a:t>1/24/2019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588097B-75F8-4484-8D1D-BF8C97B2BC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386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the most of your library card, using it to read articles from newspapers that otherwise exist behind the paywall.</a:t>
            </a:r>
          </a:p>
          <a:p>
            <a:r>
              <a:rPr lang="en-US" dirty="0"/>
              <a:t>You no longer need to be frustrated with only getting a couple of free articles a month from great newspapers like </a:t>
            </a:r>
            <a:r>
              <a:rPr lang="en-US" i="1" dirty="0"/>
              <a:t>The New York Times</a:t>
            </a:r>
            <a:r>
              <a:rPr lang="en-US" dirty="0"/>
              <a:t>, </a:t>
            </a:r>
            <a:r>
              <a:rPr lang="en-US" i="1" dirty="0"/>
              <a:t>The Washington Post, </a:t>
            </a:r>
            <a:r>
              <a:rPr lang="en-US" dirty="0"/>
              <a:t>and the </a:t>
            </a:r>
            <a:r>
              <a:rPr lang="en-US" i="1" dirty="0"/>
              <a:t>Wall Street Journal.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28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6807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206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87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2626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651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b="1" dirty="0"/>
              <a:t>Share, print, save, copy,  listen or translate the article.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8575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3057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8897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723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515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i="1" dirty="0"/>
              <a:t>The New York Times</a:t>
            </a:r>
            <a:r>
              <a:rPr lang="en-US" dirty="0"/>
              <a:t>, </a:t>
            </a:r>
            <a:r>
              <a:rPr lang="en-US" i="1" dirty="0"/>
              <a:t>The Washington Post,</a:t>
            </a:r>
            <a:r>
              <a:rPr lang="en-US" dirty="0"/>
              <a:t> and the </a:t>
            </a:r>
            <a:r>
              <a:rPr lang="en-US" i="1" dirty="0"/>
              <a:t>Wall Street Journal.</a:t>
            </a:r>
            <a:endParaRPr lang="en-US" dirty="0" smtClean="0">
              <a:effectLst/>
            </a:endParaRP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8783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6631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7637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7157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0494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8243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2112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2141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4097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0790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030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010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North American Industry Classification System codes classify organizations by industry. You can use them to find documents related to a particular industry.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6317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3966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2135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5845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Dozer, R. (1979, Jul 13). Sox promotion ends in a mob scene.</a:t>
            </a:r>
            <a:r>
              <a:rPr lang="en-US" i="1" dirty="0" smtClean="0"/>
              <a:t> Chicago Tribune (1963-Current File)</a:t>
            </a:r>
            <a:r>
              <a:rPr lang="en-US" dirty="0" smtClean="0"/>
              <a:t> Retrieved from https://search.proquest.com/docview/170102939?accountid=3671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6201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5571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4110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7460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4495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722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9821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2941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5682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8388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0546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88571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93091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20181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40756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9932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753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90296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09891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41945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14352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03790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12354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77566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23295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75585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80818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155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40134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57582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06054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93354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35497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41452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11903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5290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73778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82367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LexisNexis Library Express has 3 sections, News, Legal and Companies.</a:t>
            </a:r>
          </a:p>
          <a:p>
            <a:pPr fontAlgn="base"/>
            <a:r>
              <a:rPr lang="en-US" b="1" dirty="0"/>
              <a:t>News</a:t>
            </a:r>
            <a:r>
              <a:rPr lang="en-US" dirty="0"/>
              <a:t> provides access to articles from more than 2,500 Newspapers, 1,000 magazines and journals, wire services, broadcast transcripts . </a:t>
            </a:r>
          </a:p>
          <a:p>
            <a:pPr fontAlgn="base"/>
            <a:r>
              <a:rPr lang="en-US" dirty="0"/>
              <a:t>The </a:t>
            </a:r>
            <a:r>
              <a:rPr lang="en-US" b="1" dirty="0"/>
              <a:t>legal</a:t>
            </a:r>
            <a:r>
              <a:rPr lang="en-US" dirty="0"/>
              <a:t> area provides access to Federal  and State court decisions, regulations and codes for the United States and all 50 States, articles from over 500 law reviews and 300 legal newspapers. </a:t>
            </a:r>
          </a:p>
          <a:p>
            <a:pPr fontAlgn="base"/>
            <a:r>
              <a:rPr lang="en-US"/>
              <a:t>The Information on </a:t>
            </a:r>
            <a:r>
              <a:rPr lang="en-US" b="1"/>
              <a:t>companies</a:t>
            </a:r>
            <a:r>
              <a:rPr lang="en-US"/>
              <a:t> includes contact information including email addresses as well as corporate hierarchies from the Corporate Affiliations database.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223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46094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14285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Full-text articles from hundreds of U.S. and international newspapers such as The Washington Post and USA Today; also features transcripts from CNN, Fox News, and NPR.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28646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89280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88329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have it read to you.  Can print, email, save, export or save to google drive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16155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031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777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8097B-75F8-4484-8D1D-BF8C97B2BC0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082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371600" y="3722688"/>
            <a:ext cx="6910388" cy="237331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371600" y="1828800"/>
            <a:ext cx="6773917" cy="14303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6467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with white sta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21352" y="5289707"/>
            <a:ext cx="765448" cy="1148172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371600" y="5486400"/>
            <a:ext cx="6496050" cy="30003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1285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66C9A-8BB6-4262-80E6-CDB322226E30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A0231-E952-4023-B1CE-B0A622242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280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on seafo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371600" y="1828800"/>
            <a:ext cx="6773917" cy="3048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9374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 seafo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371600" y="3722688"/>
            <a:ext cx="6910388" cy="237331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371600" y="1828800"/>
            <a:ext cx="6773917" cy="14394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2049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 seafoam: no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371600" y="1828800"/>
            <a:ext cx="6773917" cy="304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410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on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371600" y="1828800"/>
            <a:ext cx="6773917" cy="3048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31095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371600" y="3722688"/>
            <a:ext cx="6910388" cy="237331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371600" y="1828800"/>
            <a:ext cx="6773917" cy="14394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0716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 red: no headi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371600" y="1828800"/>
            <a:ext cx="6773917" cy="304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645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white sta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21352" y="5289707"/>
            <a:ext cx="765448" cy="1148172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371600" y="5486400"/>
            <a:ext cx="6496050" cy="30003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37406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white sta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371600" y="5486400"/>
            <a:ext cx="5707062" cy="3175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8187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371600" y="3722688"/>
            <a:ext cx="6910388" cy="237331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371600" y="1828800"/>
            <a:ext cx="6773917" cy="14394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6570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371600" y="1828800"/>
            <a:ext cx="6773917" cy="3048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6434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1371600" y="3722688"/>
            <a:ext cx="6910388" cy="237331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371600" y="1828800"/>
            <a:ext cx="6773917" cy="14394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2540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 white: no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371600" y="1828800"/>
            <a:ext cx="6773917" cy="304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621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with white sta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21352" y="5289707"/>
            <a:ext cx="765448" cy="1148172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371600" y="5486400"/>
            <a:ext cx="6496050" cy="30003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821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on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371600" y="1828800"/>
            <a:ext cx="6773917" cy="3048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4466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1371600" y="3722688"/>
            <a:ext cx="6910388" cy="237331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371600" y="1828800"/>
            <a:ext cx="6773917" cy="14394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5997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 teal: no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371600" y="1828800"/>
            <a:ext cx="6773917" cy="304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623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emf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emf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emf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L Logo web teal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47" y="456257"/>
            <a:ext cx="2139509" cy="104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1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6047" y="456257"/>
            <a:ext cx="2139509" cy="105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276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21530" y="5289706"/>
            <a:ext cx="765449" cy="1148173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 userDrawn="1"/>
        </p:nvSpPr>
        <p:spPr>
          <a:xfrm>
            <a:off x="1371600" y="914400"/>
            <a:ext cx="6398386" cy="4572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solidFill>
                <a:srgbClr val="00768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164564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56" r:id="rId2"/>
    <p:sldLayoutId id="2147483657" r:id="rId3"/>
    <p:sldLayoutId id="2147483683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 userDrawn="1"/>
        </p:nvSpPr>
        <p:spPr>
          <a:xfrm>
            <a:off x="1371600" y="914400"/>
            <a:ext cx="6398386" cy="4572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solidFill>
                <a:srgbClr val="007680"/>
              </a:solidFill>
              <a:latin typeface="Century Gothic"/>
              <a:cs typeface="Century Gothic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921352" y="5289707"/>
            <a:ext cx="765448" cy="114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87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2" r:id="rId2"/>
    <p:sldLayoutId id="2147483674" r:id="rId3"/>
    <p:sldLayoutId id="2147483680" r:id="rId4"/>
    <p:sldLayoutId id="2147483681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 userDrawn="1"/>
        </p:nvSpPr>
        <p:spPr>
          <a:xfrm>
            <a:off x="1371600" y="914400"/>
            <a:ext cx="6398386" cy="4572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solidFill>
                <a:srgbClr val="007680"/>
              </a:solidFill>
              <a:latin typeface="Century Gothic"/>
              <a:cs typeface="Century Gothic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21352" y="5289707"/>
            <a:ext cx="765448" cy="114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235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59" r:id="rId2"/>
    <p:sldLayoutId id="2147483660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 userDrawn="1"/>
        </p:nvSpPr>
        <p:spPr>
          <a:xfrm>
            <a:off x="1371600" y="914400"/>
            <a:ext cx="6398386" cy="4572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solidFill>
                <a:srgbClr val="007680"/>
              </a:solidFill>
              <a:latin typeface="Century Gothic"/>
              <a:cs typeface="Century Gothic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21352" y="5289707"/>
            <a:ext cx="765448" cy="114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602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62" r:id="rId2"/>
    <p:sldLayoutId id="2147483663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371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400" kern="1200" baseline="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 userDrawn="1"/>
        </p:nvSpPr>
        <p:spPr>
          <a:xfrm>
            <a:off x="1371600" y="914400"/>
            <a:ext cx="6398386" cy="4572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solidFill>
                <a:srgbClr val="007680"/>
              </a:solidFill>
              <a:latin typeface="Century Gothic"/>
              <a:cs typeface="Century Gothic"/>
            </a:endParaRPr>
          </a:p>
        </p:txBody>
      </p:sp>
      <p:pic>
        <p:nvPicPr>
          <p:cNvPr id="9" name="Picture 8" descr="4500411648_874798709f_z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16" y="562429"/>
            <a:ext cx="7989454" cy="44899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1530" y="5289706"/>
            <a:ext cx="765449" cy="114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57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mp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mp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tm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mp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skokielibrary.bibliocommons.com/search?q=Factiva&amp;t=series&amp;search_category=series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skokielibrary.bibliocommons.com/search?q=Newspaper+Source&amp;t=series&amp;search_category=series" TargetMode="External"/><Relationship Id="rId4" Type="http://schemas.openxmlformats.org/officeDocument/2006/relationships/hyperlink" Target="https://skokielibrary.bibliocommons.com/search?q=LexisNexis+Library+Express&amp;t=series&amp;search_category=series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mp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tmp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mp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mp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skokielibrary.bibliocommons.com/search?q=LexisNexis+Library+Express&amp;t=series&amp;search_category=series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mp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skokielibrary.info/resources/research/articles/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skokielibrary.bibliocommons.com/search?q=Newspaper+Source&amp;t=series&amp;search_category=series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mp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mp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mp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902970" y="3928428"/>
            <a:ext cx="7379018" cy="2373312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By Lynnanne Pearson</a:t>
            </a:r>
          </a:p>
          <a:p>
            <a:pPr marL="0" indent="0">
              <a:buNone/>
            </a:pPr>
            <a:r>
              <a:rPr lang="en-US" sz="2000" dirty="0" smtClean="0"/>
              <a:t>Adult Services Manager</a:t>
            </a:r>
          </a:p>
          <a:p>
            <a:pPr marL="0" indent="0">
              <a:buNone/>
            </a:pP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January 24 2019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74370" y="2042478"/>
            <a:ext cx="7471147" cy="168021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b="1" dirty="0" smtClean="0"/>
              <a:t>Beyond </a:t>
            </a:r>
            <a:r>
              <a:rPr lang="en-US" b="1" dirty="0"/>
              <a:t>the </a:t>
            </a:r>
            <a:r>
              <a:rPr lang="en-US" b="1" dirty="0" smtClean="0"/>
              <a:t>Paywall: Reading </a:t>
            </a:r>
            <a:r>
              <a:rPr lang="en-US" b="1" dirty="0"/>
              <a:t>Newspapers for Free</a:t>
            </a:r>
          </a:p>
          <a:p>
            <a:pPr>
              <a:lnSpc>
                <a:spcPct val="8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27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41" y="256732"/>
            <a:ext cx="8002117" cy="634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24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2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46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sReader.com - Connecting People Through News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0" r="1739"/>
          <a:stretch/>
        </p:blipFill>
        <p:spPr>
          <a:xfrm>
            <a:off x="0" y="142876"/>
            <a:ext cx="9144000" cy="67983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5718" y="3807267"/>
            <a:ext cx="2858494" cy="2250633"/>
          </a:xfrm>
        </p:spPr>
        <p:txBody>
          <a:bodyPr/>
          <a:lstStyle/>
          <a:p>
            <a:r>
              <a:rPr lang="en-US" sz="4400" b="1" dirty="0" smtClean="0"/>
              <a:t>Click on an article to read it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97636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PressReader.com - Connecting People Through News - Mozilla Firefox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89891" y="5613378"/>
            <a:ext cx="6234545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Click on the numbered headings on the bottom to get to that section of the paper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44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ressReader.com - Connecting People Through News - Mozilla Firefox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929"/>
            <a:ext cx="9144000" cy="655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99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0928" y="1376219"/>
            <a:ext cx="3304308" cy="4701307"/>
          </a:xfrm>
        </p:spPr>
        <p:txBody>
          <a:bodyPr>
            <a:normAutofit/>
          </a:bodyPr>
          <a:lstStyle/>
          <a:p>
            <a:r>
              <a:rPr lang="en-US" dirty="0" smtClean="0"/>
              <a:t>In every story, click on the dots</a:t>
            </a:r>
          </a:p>
          <a:p>
            <a:endParaRPr lang="en-US" dirty="0"/>
          </a:p>
          <a:p>
            <a:r>
              <a:rPr lang="en-US" dirty="0" smtClean="0"/>
              <a:t>to get the menu.</a:t>
            </a: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656" y="0"/>
            <a:ext cx="6272103" cy="685800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0" t="29694" r="34256" b="42242"/>
          <a:stretch/>
        </p:blipFill>
        <p:spPr>
          <a:xfrm>
            <a:off x="1052944" y="3251199"/>
            <a:ext cx="1064181" cy="840509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3205018" y="1173018"/>
            <a:ext cx="2937164" cy="15794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87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90550" y="304800"/>
            <a:ext cx="6773917" cy="1343025"/>
          </a:xfrm>
        </p:spPr>
        <p:txBody>
          <a:bodyPr/>
          <a:lstStyle/>
          <a:p>
            <a:r>
              <a:rPr lang="en-US" dirty="0" smtClean="0"/>
              <a:t>Translate to another language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0"/>
          <a:stretch/>
        </p:blipFill>
        <p:spPr>
          <a:xfrm>
            <a:off x="558718" y="0"/>
            <a:ext cx="8026563" cy="66008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96364" y="1108364"/>
            <a:ext cx="2281381" cy="2392218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 article translated into Dutch. Just one of the many languages you can pick to translate an article into.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93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PressReader.com - Connecting People Through News - Mozilla Firefox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44436" y="1948934"/>
            <a:ext cx="322349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Choose the country to view the newspapers from that country.  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371600" y="2142836"/>
            <a:ext cx="872836" cy="1108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62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55782" y="1754909"/>
            <a:ext cx="7980218" cy="3048000"/>
          </a:xfrm>
        </p:spPr>
        <p:txBody>
          <a:bodyPr/>
          <a:lstStyle/>
          <a:p>
            <a:r>
              <a:rPr lang="en-US" dirty="0" smtClean="0"/>
              <a:t>Magazines from Library PressReader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7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PressReader.com - Connecting People Through News - Mozilla Firefox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8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199" y="1683957"/>
            <a:ext cx="8059479" cy="4504192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>
                    <a:lumMod val="95000"/>
                  </a:schemeClr>
                </a:solidFill>
              </a:rPr>
              <a:t>Library </a:t>
            </a:r>
            <a:r>
              <a:rPr lang="en-US" sz="3200" dirty="0" err="1">
                <a:solidFill>
                  <a:schemeClr val="tx1">
                    <a:lumMod val="95000"/>
                  </a:schemeClr>
                </a:solidFill>
              </a:rPr>
              <a:t>PressReader</a:t>
            </a:r>
            <a:r>
              <a:rPr lang="en-US" sz="3200" dirty="0">
                <a:solidFill>
                  <a:schemeClr val="tx1">
                    <a:lumMod val="95000"/>
                  </a:schemeClr>
                </a:solidFill>
              </a:rPr>
              <a:t> </a:t>
            </a:r>
            <a:endParaRPr lang="en-US" sz="3200" dirty="0" smtClean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n-US" sz="3200" i="1" dirty="0" smtClean="0">
                <a:solidFill>
                  <a:schemeClr val="tx1">
                    <a:lumMod val="95000"/>
                  </a:schemeClr>
                </a:solidFill>
              </a:rPr>
              <a:t>Chicago Tribune</a:t>
            </a:r>
          </a:p>
          <a:p>
            <a:r>
              <a:rPr lang="en-US" sz="3200" i="1" dirty="0"/>
              <a:t>The New York </a:t>
            </a:r>
            <a:r>
              <a:rPr lang="en-US" sz="3200" i="1" dirty="0" smtClean="0"/>
              <a:t>Times</a:t>
            </a:r>
          </a:p>
          <a:p>
            <a:r>
              <a:rPr lang="en-US" sz="3200" dirty="0"/>
              <a:t>The </a:t>
            </a:r>
            <a:r>
              <a:rPr lang="en-US" sz="3200" i="1" dirty="0"/>
              <a:t>Wall Street Journal</a:t>
            </a:r>
            <a:endParaRPr lang="en-US" sz="3200" dirty="0"/>
          </a:p>
          <a:p>
            <a:r>
              <a:rPr lang="en-US" sz="3200" i="1" dirty="0" smtClean="0"/>
              <a:t>The </a:t>
            </a:r>
            <a:r>
              <a:rPr lang="en-US" sz="3200" i="1" dirty="0"/>
              <a:t>Washington </a:t>
            </a:r>
            <a:r>
              <a:rPr lang="en-US" sz="3200" i="1" dirty="0" smtClean="0"/>
              <a:t>Post</a:t>
            </a:r>
          </a:p>
          <a:p>
            <a:pPr marL="0" indent="0">
              <a:buNone/>
            </a:pP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93135" y="244549"/>
            <a:ext cx="6773917" cy="1439408"/>
          </a:xfrm>
        </p:spPr>
        <p:txBody>
          <a:bodyPr/>
          <a:lstStyle/>
          <a:p>
            <a:r>
              <a:rPr lang="en-US" dirty="0" smtClean="0"/>
              <a:t>Today’s 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31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PressReader.com - Connecting People Through News - Mozilla Firefox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11"/>
            <a:ext cx="9144000" cy="671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7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PressReader.com - Connecting People Through News - Mozilla Firefox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79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6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sReader.com - Connecting People Through News - Mozilla Firefox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464"/>
            <a:ext cx="9144000" cy="677053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96347" y="2449001"/>
            <a:ext cx="3975653" cy="1550506"/>
          </a:xfrm>
          <a:solidFill>
            <a:schemeClr val="tx1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Right click for menu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18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29784" y="2211049"/>
            <a:ext cx="7952204" cy="3884951"/>
          </a:xfrm>
        </p:spPr>
        <p:txBody>
          <a:bodyPr/>
          <a:lstStyle/>
          <a:p>
            <a:r>
              <a:rPr lang="en-US" dirty="0" smtClean="0"/>
              <a:t>Available for both Android and Apple devices</a:t>
            </a:r>
          </a:p>
          <a:p>
            <a:r>
              <a:rPr lang="en-US" dirty="0" smtClean="0"/>
              <a:t>Need to set up an account through the library’s </a:t>
            </a:r>
            <a:r>
              <a:rPr lang="en-US" dirty="0" err="1" smtClean="0"/>
              <a:t>PressReader</a:t>
            </a:r>
            <a:r>
              <a:rPr lang="en-US" dirty="0" smtClean="0"/>
              <a:t> site and then use that account to log into the app.  </a:t>
            </a:r>
          </a:p>
          <a:p>
            <a:r>
              <a:rPr lang="en-US" dirty="0" smtClean="0"/>
              <a:t>Same functionality as the website.  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77121" y="269823"/>
            <a:ext cx="6773917" cy="1439408"/>
          </a:xfrm>
        </p:spPr>
        <p:txBody>
          <a:bodyPr/>
          <a:lstStyle/>
          <a:p>
            <a:r>
              <a:rPr lang="en-US" dirty="0" err="1" smtClean="0"/>
              <a:t>PressReader</a:t>
            </a:r>
            <a:r>
              <a:rPr lang="en-US" dirty="0" smtClean="0"/>
              <a:t> app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524" y="-5269"/>
            <a:ext cx="2156709" cy="215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986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38804" y="16569"/>
            <a:ext cx="6496050" cy="3000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App experience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303" y="692727"/>
            <a:ext cx="3495526" cy="59859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2982" y="692727"/>
            <a:ext cx="3592864" cy="610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8151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Chicago Tribune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4540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40030" y="1623060"/>
            <a:ext cx="8041958" cy="4472940"/>
          </a:xfrm>
        </p:spPr>
        <p:txBody>
          <a:bodyPr>
            <a:normAutofit fontScale="92500" lnSpcReduction="20000"/>
          </a:bodyPr>
          <a:lstStyle/>
          <a:p>
            <a:r>
              <a:rPr lang="en-US" sz="3600" dirty="0"/>
              <a:t>Access to articles more than </a:t>
            </a:r>
            <a:r>
              <a:rPr lang="en-US" sz="3600" dirty="0" smtClean="0"/>
              <a:t>this week. </a:t>
            </a:r>
            <a:endParaRPr lang="en-US" sz="3600" dirty="0"/>
          </a:p>
          <a:p>
            <a:r>
              <a:rPr lang="en-US" sz="3600" dirty="0" smtClean="0"/>
              <a:t>Complete </a:t>
            </a:r>
            <a:r>
              <a:rPr lang="en-US" sz="3600" dirty="0"/>
              <a:t>text and content from 1849 to </a:t>
            </a:r>
            <a:r>
              <a:rPr lang="en-US" sz="3600" dirty="0" smtClean="0"/>
              <a:t>1987.</a:t>
            </a:r>
          </a:p>
          <a:p>
            <a:pPr lvl="1"/>
            <a:r>
              <a:rPr lang="en-US" sz="3600" dirty="0" smtClean="0"/>
              <a:t>includes </a:t>
            </a:r>
            <a:r>
              <a:rPr lang="en-US" sz="3600" dirty="0"/>
              <a:t>images of articles, photographs, death notices, and ads. </a:t>
            </a:r>
          </a:p>
          <a:p>
            <a:r>
              <a:rPr lang="en-US" sz="3600" dirty="0" smtClean="0"/>
              <a:t>Only </a:t>
            </a:r>
            <a:r>
              <a:rPr lang="en-US" sz="3600" dirty="0"/>
              <a:t>text versions of articles and obituaries are </a:t>
            </a:r>
            <a:r>
              <a:rPr lang="en-US" sz="3600" dirty="0" smtClean="0"/>
              <a:t>available </a:t>
            </a:r>
            <a:r>
              <a:rPr lang="en-US" sz="3600" dirty="0"/>
              <a:t>f</a:t>
            </a:r>
            <a:r>
              <a:rPr lang="en-US" sz="3600" dirty="0" smtClean="0"/>
              <a:t>rom </a:t>
            </a:r>
            <a:r>
              <a:rPr lang="en-US" sz="3600" dirty="0"/>
              <a:t>1987 to </a:t>
            </a:r>
            <a:r>
              <a:rPr lang="en-US" sz="3600" dirty="0" smtClean="0"/>
              <a:t>present</a:t>
            </a:r>
            <a:r>
              <a:rPr lang="en-US" sz="3600" dirty="0"/>
              <a:t>.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811530" y="400822"/>
            <a:ext cx="7829550" cy="1096508"/>
          </a:xfrm>
        </p:spPr>
        <p:txBody>
          <a:bodyPr/>
          <a:lstStyle/>
          <a:p>
            <a:r>
              <a:rPr lang="en-US" dirty="0" smtClean="0"/>
              <a:t>Chicago Tribune via </a:t>
            </a:r>
            <a:r>
              <a:rPr lang="en-US" dirty="0" err="1" smtClean="0"/>
              <a:t>Proquest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456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Research a topic | Skokie Public Library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1" t="12998" r="14999"/>
          <a:stretch/>
        </p:blipFill>
        <p:spPr>
          <a:xfrm>
            <a:off x="90011" y="199692"/>
            <a:ext cx="8924662" cy="582896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372" y="2391035"/>
            <a:ext cx="893135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867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"/>
          <a:stretch/>
        </p:blipFill>
        <p:spPr>
          <a:xfrm>
            <a:off x="360218" y="60035"/>
            <a:ext cx="7915813" cy="664094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38545" y="3380508"/>
            <a:ext cx="5800437" cy="145934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7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943"/>
            <a:ext cx="9144000" cy="613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34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64532" y="99614"/>
            <a:ext cx="8579458" cy="143940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For home access for most of these products, you will first enter your last name and barcode on this landing page. </a:t>
            </a: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28" y="1646142"/>
            <a:ext cx="8616155" cy="517305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000964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35709" y="1662545"/>
            <a:ext cx="8137236" cy="4433455"/>
          </a:xfrm>
        </p:spPr>
        <p:txBody>
          <a:bodyPr>
            <a:norm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smtClean="0"/>
              <a:t>Combining search terms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smtClean="0"/>
              <a:t>Article subject’s name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smtClean="0"/>
              <a:t>Article author’s name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smtClean="0"/>
              <a:t>Company name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smtClean="0"/>
              <a:t>NAICS code</a:t>
            </a:r>
            <a:endParaRPr lang="en-US" altLang="en-US" sz="4000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777240" y="423682"/>
            <a:ext cx="6773917" cy="767809"/>
          </a:xfrm>
        </p:spPr>
        <p:txBody>
          <a:bodyPr/>
          <a:lstStyle/>
          <a:p>
            <a:r>
              <a:rPr lang="en-US" sz="4400" dirty="0" smtClean="0"/>
              <a:t>Search by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7768338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40145" y="1560945"/>
            <a:ext cx="8041843" cy="4535055"/>
          </a:xfrm>
        </p:spPr>
        <p:txBody>
          <a:bodyPr>
            <a:normAutofit lnSpcReduction="10000"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latin typeface="Arial" panose="020B0604020202020204" pitchFamily="34" charset="0"/>
              </a:rPr>
              <a:t>Change the date range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latin typeface="Arial" panose="020B0604020202020204" pitchFamily="34" charset="0"/>
              </a:rPr>
              <a:t>Add more search terms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latin typeface="Arial" panose="020B0604020202020204" pitchFamily="34" charset="0"/>
              </a:rPr>
              <a:t>Select a specific section of the paper such as:</a:t>
            </a:r>
          </a:p>
          <a:p>
            <a:pPr marL="400050" lvl="1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>
                <a:latin typeface="Arial" panose="020B0604020202020204" pitchFamily="34" charset="0"/>
              </a:rPr>
              <a:t>Advertisement</a:t>
            </a:r>
          </a:p>
          <a:p>
            <a:pPr marL="400050" lvl="1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>
                <a:latin typeface="Arial" panose="020B0604020202020204" pitchFamily="34" charset="0"/>
              </a:rPr>
              <a:t>Birth Notice</a:t>
            </a:r>
          </a:p>
          <a:p>
            <a:pPr marL="400050" lvl="1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 smtClean="0">
                <a:latin typeface="Arial" panose="020B0604020202020204" pitchFamily="34" charset="0"/>
              </a:rPr>
              <a:t>Commentary</a:t>
            </a:r>
            <a:endParaRPr lang="en-US" altLang="en-US" dirty="0">
              <a:latin typeface="Arial" panose="020B0604020202020204" pitchFamily="34" charset="0"/>
            </a:endParaRPr>
          </a:p>
          <a:p>
            <a:pPr marL="400050" lvl="1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 smtClean="0">
                <a:latin typeface="Arial" panose="020B0604020202020204" pitchFamily="34" charset="0"/>
              </a:rPr>
              <a:t>Editorials</a:t>
            </a:r>
            <a:endParaRPr lang="en-US" altLang="en-US" dirty="0">
              <a:latin typeface="Arial" panose="020B0604020202020204" pitchFamily="34" charset="0"/>
            </a:endParaRPr>
          </a:p>
          <a:p>
            <a:pPr marL="400050" lvl="1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>
                <a:latin typeface="Arial" panose="020B0604020202020204" pitchFamily="34" charset="0"/>
              </a:rPr>
              <a:t>Feature</a:t>
            </a:r>
          </a:p>
          <a:p>
            <a:pPr marL="400050" lvl="1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>
                <a:latin typeface="Arial" panose="020B0604020202020204" pitchFamily="34" charset="0"/>
              </a:rPr>
              <a:t>Front Matter</a:t>
            </a:r>
          </a:p>
          <a:p>
            <a:pPr marL="400050" lvl="1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>
                <a:latin typeface="Arial" panose="020B0604020202020204" pitchFamily="34" charset="0"/>
              </a:rPr>
              <a:t>Front Page/Cover Story</a:t>
            </a:r>
          </a:p>
          <a:p>
            <a:pPr marL="400050" lvl="1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 smtClean="0">
                <a:latin typeface="Arial" panose="020B0604020202020204" pitchFamily="34" charset="0"/>
              </a:rPr>
              <a:t>Image/Photograph</a:t>
            </a:r>
            <a:endParaRPr lang="en-US" altLang="en-US" dirty="0">
              <a:latin typeface="Arial" panose="020B0604020202020204" pitchFamily="34" charset="0"/>
            </a:endParaRPr>
          </a:p>
          <a:p>
            <a:pPr marL="400050" lvl="1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 smtClean="0">
                <a:latin typeface="Arial" panose="020B0604020202020204" pitchFamily="34" charset="0"/>
              </a:rPr>
              <a:t>Marriage </a:t>
            </a:r>
            <a:r>
              <a:rPr lang="en-US" altLang="en-US" dirty="0">
                <a:latin typeface="Arial" panose="020B0604020202020204" pitchFamily="34" charset="0"/>
              </a:rPr>
              <a:t>Announcement</a:t>
            </a:r>
          </a:p>
          <a:p>
            <a:pPr marL="400050" lvl="1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>
                <a:latin typeface="Arial" panose="020B0604020202020204" pitchFamily="34" charset="0"/>
              </a:rPr>
              <a:t>Obituary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 smtClean="0">
              <a:latin typeface="Arial" panose="020B0604020202020204" pitchFamily="34" charset="0"/>
            </a:endParaRP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103746" y="314037"/>
            <a:ext cx="6773917" cy="1439408"/>
          </a:xfrm>
        </p:spPr>
        <p:txBody>
          <a:bodyPr/>
          <a:lstStyle/>
          <a:p>
            <a:r>
              <a:rPr lang="en-US" dirty="0" smtClean="0"/>
              <a:t>Narrow your 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4493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Example: I searched for Sox and disco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2899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18" y="148590"/>
            <a:ext cx="7135711" cy="670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02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ox_promotion_ends_in_a_mob_sc.pdf - Adobe Acrobat Reader D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t="13166" r="6534" b="2072"/>
          <a:stretch/>
        </p:blipFill>
        <p:spPr>
          <a:xfrm>
            <a:off x="102870" y="243835"/>
            <a:ext cx="8881110" cy="631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821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 then searched for Cubs and World Series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7362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98581" y="1781153"/>
            <a:ext cx="2498437" cy="1439408"/>
          </a:xfrm>
        </p:spPr>
        <p:txBody>
          <a:bodyPr/>
          <a:lstStyle/>
          <a:p>
            <a:r>
              <a:rPr lang="en-US" dirty="0" smtClean="0"/>
              <a:t>Cubs world series </a:t>
            </a:r>
          </a:p>
          <a:p>
            <a:r>
              <a:rPr lang="en-US" dirty="0" smtClean="0"/>
              <a:t>1908</a:t>
            </a:r>
            <a:endParaRPr lang="en-US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"/>
          <a:stretch/>
        </p:blipFill>
        <p:spPr>
          <a:xfrm>
            <a:off x="2586182" y="73890"/>
            <a:ext cx="4212688" cy="678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6921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0" y="2329027"/>
            <a:ext cx="1538993" cy="2464645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Cubs World Series 2016</a:t>
            </a:r>
            <a:endParaRPr lang="en-US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448" y="0"/>
            <a:ext cx="74895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8619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New York Times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6969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In Library Access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748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71885" y="1709530"/>
            <a:ext cx="8122258" cy="3048000"/>
          </a:xfrm>
        </p:spPr>
        <p:txBody>
          <a:bodyPr/>
          <a:lstStyle/>
          <a:p>
            <a:pPr algn="ctr"/>
            <a:r>
              <a:rPr lang="en-US" sz="5400" dirty="0" smtClean="0">
                <a:solidFill>
                  <a:schemeClr val="tx1">
                    <a:lumMod val="95000"/>
                  </a:schemeClr>
                </a:solidFill>
              </a:rPr>
              <a:t>Library </a:t>
            </a:r>
            <a:r>
              <a:rPr lang="en-US" sz="5400" dirty="0">
                <a:solidFill>
                  <a:schemeClr val="tx1">
                    <a:lumMod val="95000"/>
                  </a:schemeClr>
                </a:solidFill>
              </a:rPr>
              <a:t>PressReader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34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646"/>
            <a:ext cx="9144000" cy="60921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8640" y="6196846"/>
            <a:ext cx="6480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https://skokielibrary.info/resources/research/</a:t>
            </a:r>
          </a:p>
        </p:txBody>
      </p:sp>
      <p:sp>
        <p:nvSpPr>
          <p:cNvPr id="8" name="Oval 7"/>
          <p:cNvSpPr/>
          <p:nvPr/>
        </p:nvSpPr>
        <p:spPr>
          <a:xfrm>
            <a:off x="7609522" y="5017769"/>
            <a:ext cx="516255" cy="572929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1326796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95" y="1669099"/>
            <a:ext cx="8246714" cy="221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596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00" y="1066800"/>
            <a:ext cx="6472918" cy="541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Left Arrow Callout 7"/>
          <p:cNvSpPr/>
          <p:nvPr/>
        </p:nvSpPr>
        <p:spPr>
          <a:xfrm>
            <a:off x="3505200" y="1371600"/>
            <a:ext cx="5562600" cy="685800"/>
          </a:xfrm>
          <a:prstGeom prst="leftArrow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Already Registered </a:t>
            </a:r>
            <a:r>
              <a:rPr lang="en-US" sz="1600" dirty="0">
                <a:solidFill>
                  <a:schemeClr val="bg1"/>
                </a:solidFill>
              </a:rPr>
              <a:t>on NYTimes.com? Click here to log </a:t>
            </a:r>
            <a:r>
              <a:rPr lang="en-US" sz="1600" dirty="0" smtClean="0">
                <a:solidFill>
                  <a:schemeClr val="bg1"/>
                </a:solidFill>
              </a:rPr>
              <a:t>in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4724400" y="3124200"/>
            <a:ext cx="2362200" cy="2514600"/>
          </a:xfrm>
          <a:prstGeom prst="rightBrac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086600" y="3771900"/>
            <a:ext cx="190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Need to Register? Enter your email address and select a password here. Click Create Account.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6474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788670" y="171450"/>
            <a:ext cx="6773917" cy="880110"/>
          </a:xfrm>
        </p:spPr>
        <p:txBody>
          <a:bodyPr/>
          <a:lstStyle/>
          <a:p>
            <a:r>
              <a:rPr lang="en-US" dirty="0" smtClean="0"/>
              <a:t>All the news of the day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" y="1491447"/>
            <a:ext cx="8995410" cy="496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9017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20040" y="137160"/>
            <a:ext cx="8389620" cy="1439408"/>
          </a:xfrm>
        </p:spPr>
        <p:txBody>
          <a:bodyPr/>
          <a:lstStyle/>
          <a:p>
            <a:r>
              <a:rPr lang="en-US" dirty="0"/>
              <a:t>You can even do the crossword! </a:t>
            </a:r>
          </a:p>
          <a:p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8537"/>
            <a:ext cx="9144000" cy="565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771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Home access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99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new york times 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7200"/>
            <a:ext cx="6191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5334000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One Code Redemption Process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37337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28074" y="5295569"/>
            <a:ext cx="7692372" cy="1430337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Once you click on the link on library’s website, you are directed to this page. Click on redeem for home access to the </a:t>
            </a:r>
            <a:r>
              <a:rPr lang="en-US" dirty="0" err="1"/>
              <a:t>NYTimes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562"/>
            <a:ext cx="9144000" cy="47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327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00" y="1066800"/>
            <a:ext cx="6472918" cy="541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Left Arrow Callout 7"/>
          <p:cNvSpPr/>
          <p:nvPr/>
        </p:nvSpPr>
        <p:spPr>
          <a:xfrm>
            <a:off x="3505200" y="1371600"/>
            <a:ext cx="5562600" cy="685800"/>
          </a:xfrm>
          <a:prstGeom prst="leftArrow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Already Registered </a:t>
            </a:r>
            <a:r>
              <a:rPr lang="en-US" sz="1600" dirty="0">
                <a:solidFill>
                  <a:schemeClr val="bg1"/>
                </a:solidFill>
              </a:rPr>
              <a:t>on NYTimes.com? Click here to log </a:t>
            </a:r>
            <a:r>
              <a:rPr lang="en-US" sz="1600" dirty="0" smtClean="0">
                <a:solidFill>
                  <a:schemeClr val="bg1"/>
                </a:solidFill>
              </a:rPr>
              <a:t>in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4724400" y="3124200"/>
            <a:ext cx="2362200" cy="2514600"/>
          </a:xfrm>
          <a:prstGeom prst="rightBrac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086600" y="3771900"/>
            <a:ext cx="190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Need to Register? Enter your email address and select a password here. Click Create Account.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9702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09800"/>
            <a:ext cx="6705600" cy="421450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381000"/>
            <a:ext cx="8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Once you have logged in or Registered, you will be presented with the confirmation page which will provide the expiration date.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You cannot redeem a subsequent code until the current one expires</a:t>
            </a:r>
          </a:p>
        </p:txBody>
      </p:sp>
    </p:spTree>
    <p:extLst>
      <p:ext uri="{BB962C8B-B14F-4D97-AF65-F5344CB8AC3E}">
        <p14:creationId xmlns:p14="http://schemas.microsoft.com/office/powerpoint/2010/main" val="87286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01600" y="1629509"/>
            <a:ext cx="8339016" cy="4466492"/>
          </a:xfrm>
        </p:spPr>
        <p:txBody>
          <a:bodyPr>
            <a:normAutofit lnSpcReduction="10000"/>
          </a:bodyPr>
          <a:lstStyle/>
          <a:p>
            <a:pPr lvl="0" fontAlgn="base"/>
            <a:r>
              <a:rPr lang="en-US" dirty="0" smtClean="0"/>
              <a:t>Over </a:t>
            </a:r>
            <a:r>
              <a:rPr lang="en-US" dirty="0"/>
              <a:t>7,000 publications from over 120 countries in over 60 languages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Local </a:t>
            </a:r>
            <a:r>
              <a:rPr lang="en-US" dirty="0"/>
              <a:t>newspapers </a:t>
            </a:r>
          </a:p>
          <a:p>
            <a:pPr lvl="1"/>
            <a:r>
              <a:rPr lang="en-US" dirty="0"/>
              <a:t> the Chicago Tribune and the </a:t>
            </a:r>
            <a:r>
              <a:rPr lang="en-US" dirty="0" smtClean="0"/>
              <a:t>Chicago Sun-Times</a:t>
            </a:r>
            <a:endParaRPr lang="en-US" dirty="0"/>
          </a:p>
          <a:p>
            <a:r>
              <a:rPr lang="en-US" dirty="0" smtClean="0"/>
              <a:t>Newspapers </a:t>
            </a:r>
            <a:r>
              <a:rPr lang="en-US" dirty="0"/>
              <a:t>from around the country</a:t>
            </a:r>
          </a:p>
          <a:p>
            <a:pPr lvl="1"/>
            <a:r>
              <a:rPr lang="en-US" dirty="0"/>
              <a:t>the Washington Post and the NY Post</a:t>
            </a:r>
          </a:p>
          <a:p>
            <a:r>
              <a:rPr lang="en-US" dirty="0"/>
              <a:t>N</a:t>
            </a:r>
            <a:r>
              <a:rPr lang="en-US" dirty="0" smtClean="0"/>
              <a:t>ewspapers </a:t>
            </a:r>
            <a:r>
              <a:rPr lang="en-US" dirty="0"/>
              <a:t>from around the world</a:t>
            </a:r>
          </a:p>
          <a:p>
            <a:pPr lvl="1"/>
            <a:r>
              <a:rPr lang="en-US" dirty="0"/>
              <a:t>The Daily Mail and the Times of India</a:t>
            </a:r>
          </a:p>
          <a:p>
            <a:pPr fontAlgn="base"/>
            <a:r>
              <a:rPr lang="en-US" dirty="0" smtClean="0"/>
              <a:t>Most </a:t>
            </a:r>
            <a:r>
              <a:rPr lang="en-US" dirty="0"/>
              <a:t>publications have 90 days of issues archived. </a:t>
            </a:r>
          </a:p>
          <a:p>
            <a:pPr lvl="1" fontAlgn="base"/>
            <a:r>
              <a:rPr lang="en-US" dirty="0"/>
              <a:t>The Chicago Tribune only has issues from the current week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01600" y="389392"/>
            <a:ext cx="9628554" cy="1439408"/>
          </a:xfrm>
        </p:spPr>
        <p:txBody>
          <a:bodyPr/>
          <a:lstStyle/>
          <a:p>
            <a:r>
              <a:rPr lang="en-US" sz="3600" dirty="0">
                <a:solidFill>
                  <a:schemeClr val="tx1">
                    <a:lumMod val="95000"/>
                  </a:schemeClr>
                </a:solidFill>
              </a:rPr>
              <a:t>Newspapers from Library </a:t>
            </a:r>
            <a:r>
              <a:rPr lang="en-US" sz="3600" dirty="0" err="1">
                <a:solidFill>
                  <a:schemeClr val="tx1">
                    <a:lumMod val="95000"/>
                  </a:schemeClr>
                </a:solidFill>
              </a:rPr>
              <a:t>PressReader</a:t>
            </a:r>
            <a:r>
              <a:rPr lang="en-US" sz="3600" dirty="0">
                <a:solidFill>
                  <a:schemeClr val="tx1">
                    <a:lumMod val="95000"/>
                  </a:schemeClr>
                </a:solidFill>
              </a:rPr>
              <a:t> 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793842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61" y="692525"/>
            <a:ext cx="6823626" cy="5659907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33046" y="152400"/>
            <a:ext cx="6773917" cy="1439408"/>
          </a:xfrm>
        </p:spPr>
        <p:txBody>
          <a:bodyPr/>
          <a:lstStyle/>
          <a:p>
            <a:r>
              <a:rPr lang="en-US" dirty="0" smtClean="0"/>
              <a:t>Email you receive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977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16226" y="174929"/>
            <a:ext cx="6773917" cy="76332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All the news of the day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6" y="938253"/>
            <a:ext cx="8937267" cy="556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4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19999" y="1137037"/>
            <a:ext cx="7437108" cy="2165405"/>
          </a:xfrm>
        </p:spPr>
        <p:txBody>
          <a:bodyPr/>
          <a:lstStyle/>
          <a:p>
            <a:r>
              <a:rPr lang="en-US" dirty="0" smtClean="0"/>
              <a:t>Available for both Apple and Android devices.</a:t>
            </a:r>
          </a:p>
          <a:p>
            <a:r>
              <a:rPr lang="en-US" dirty="0" smtClean="0"/>
              <a:t>The same log in that you created for desktop access, you can use to log into the app</a:t>
            </a:r>
          </a:p>
          <a:p>
            <a:r>
              <a:rPr lang="en-US" dirty="0" smtClean="0"/>
              <a:t>You can customize your news feed with the topics you are interested in.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751398" y="238539"/>
            <a:ext cx="6773917" cy="1439408"/>
          </a:xfrm>
        </p:spPr>
        <p:txBody>
          <a:bodyPr/>
          <a:lstStyle/>
          <a:p>
            <a:r>
              <a:rPr lang="en-US" dirty="0" smtClean="0"/>
              <a:t>New York Times app</a:t>
            </a:r>
            <a:endParaRPr lang="en-US" dirty="0"/>
          </a:p>
        </p:txBody>
      </p:sp>
      <p:pic>
        <p:nvPicPr>
          <p:cNvPr id="1026" name="08313C5A-FBD8-4DF6-906F-1F15E34486CE" descr="08313C5A-FBD8-4DF6-906F-1F15E34486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463" y="3500339"/>
            <a:ext cx="1836751" cy="3265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06263D30-ED2E-43D0-8750-C22F988F53C8" descr="06263D30-ED2E-43D0-8750-C22F988F53C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375" y="2840191"/>
            <a:ext cx="2208085" cy="392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107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Wall Street Journal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82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44764" y="2134034"/>
            <a:ext cx="2794000" cy="237331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Access to Full </a:t>
            </a:r>
            <a:r>
              <a:rPr lang="en-US" dirty="0"/>
              <a:t>text articles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66437" y="407865"/>
            <a:ext cx="6773917" cy="1439408"/>
          </a:xfrm>
        </p:spPr>
        <p:txBody>
          <a:bodyPr/>
          <a:lstStyle/>
          <a:p>
            <a:r>
              <a:rPr lang="en-US" dirty="0" smtClean="0"/>
              <a:t>Factiva</a:t>
            </a: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157" y="101600"/>
            <a:ext cx="5614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0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98945" y="5458689"/>
            <a:ext cx="6773917" cy="12658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News Pages, then click on Factiva Pages</a:t>
            </a: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310"/>
            <a:ext cx="9144000" cy="354551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877455" y="1228436"/>
            <a:ext cx="2105890" cy="42302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0065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46363" y="1052944"/>
            <a:ext cx="8455891" cy="359294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Select the day you want from the dropped down menu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Select the section of the newspaper you           		 want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Scroll through the articles and								 then click on the articles to read it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14462" y="42957"/>
            <a:ext cx="6773917" cy="917625"/>
          </a:xfrm>
        </p:spPr>
        <p:txBody>
          <a:bodyPr/>
          <a:lstStyle/>
          <a:p>
            <a:r>
              <a:rPr lang="en-US" dirty="0" smtClean="0"/>
              <a:t>Navigating Factiva	</a:t>
            </a: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29" y="1764352"/>
            <a:ext cx="3953427" cy="447737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819" y="2327565"/>
            <a:ext cx="2162477" cy="427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092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7" y="92364"/>
            <a:ext cx="8893175" cy="634538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14589" y="341747"/>
            <a:ext cx="1371600" cy="729672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02690" y="545099"/>
            <a:ext cx="4036292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Click on these boxes to email, print or save the article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1062182" y="706583"/>
            <a:ext cx="840508" cy="2447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28713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Washington Post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66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Through </a:t>
            </a:r>
            <a:r>
              <a:rPr lang="en-US" dirty="0" err="1" smtClean="0"/>
              <a:t>PressReader</a:t>
            </a:r>
            <a:r>
              <a:rPr lang="en-US" dirty="0" smtClean="0"/>
              <a:t> </a:t>
            </a:r>
          </a:p>
          <a:p>
            <a:r>
              <a:rPr lang="en-US" dirty="0" smtClean="0"/>
              <a:t>Current issue plus 90 days in the past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15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38042" y="1609144"/>
            <a:ext cx="8372723" cy="4094426"/>
          </a:xfrm>
        </p:spPr>
        <p:txBody>
          <a:bodyPr/>
          <a:lstStyle/>
          <a:p>
            <a:pPr lvl="0" fontAlgn="base"/>
            <a:r>
              <a:rPr lang="en-US" sz="3200" dirty="0"/>
              <a:t>You can select favorite publications and save materials to your devices. </a:t>
            </a:r>
          </a:p>
          <a:p>
            <a:pPr lvl="0" fontAlgn="base"/>
            <a:r>
              <a:rPr lang="en-US" sz="3200" dirty="0"/>
              <a:t>Translates to and from many </a:t>
            </a:r>
            <a:r>
              <a:rPr lang="en-US" sz="3200" dirty="0" smtClean="0"/>
              <a:t>languages</a:t>
            </a:r>
          </a:p>
          <a:p>
            <a:pPr lvl="0" fontAlgn="base"/>
            <a:r>
              <a:rPr lang="en-US" sz="3000" dirty="0" smtClean="0"/>
              <a:t>Full images</a:t>
            </a:r>
            <a:endParaRPr lang="en-US" sz="3000" dirty="0"/>
          </a:p>
          <a:p>
            <a:pPr lvl="0" fontAlgn="base"/>
            <a:r>
              <a:rPr lang="en-US" sz="3000" dirty="0" smtClean="0"/>
              <a:t>Articles </a:t>
            </a:r>
            <a:r>
              <a:rPr lang="en-US" sz="3000" dirty="0"/>
              <a:t>can be read to </a:t>
            </a:r>
            <a:r>
              <a:rPr lang="en-US" sz="3000" dirty="0" smtClean="0"/>
              <a:t>users</a:t>
            </a:r>
            <a:endParaRPr lang="en-US" sz="3000" dirty="0"/>
          </a:p>
          <a:p>
            <a:pPr lvl="0" fontAlgn="base"/>
            <a:r>
              <a:rPr lang="en-US" sz="3000" dirty="0" smtClean="0"/>
              <a:t>Ability </a:t>
            </a:r>
            <a:r>
              <a:rPr lang="en-US" sz="3000" dirty="0"/>
              <a:t>to download or </a:t>
            </a:r>
            <a:r>
              <a:rPr lang="en-US" sz="3000" dirty="0" smtClean="0"/>
              <a:t>print</a:t>
            </a:r>
            <a:endParaRPr lang="en-US" sz="3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18052" y="135172"/>
            <a:ext cx="8666921" cy="954157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</a:rPr>
              <a:t>Newspapers from Library </a:t>
            </a:r>
            <a:r>
              <a:rPr lang="en-US" sz="3600" dirty="0">
                <a:solidFill>
                  <a:schemeClr val="tx1">
                    <a:lumMod val="95000"/>
                  </a:schemeClr>
                </a:solidFill>
              </a:rPr>
              <a:t>PressReader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42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Research a topic | Skokie Public Library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1" t="12998" r="14999"/>
          <a:stretch/>
        </p:blipFill>
        <p:spPr>
          <a:xfrm>
            <a:off x="90011" y="199692"/>
            <a:ext cx="8924662" cy="582896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372" y="2391035"/>
            <a:ext cx="893135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484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"/>
          <a:stretch/>
        </p:blipFill>
        <p:spPr>
          <a:xfrm>
            <a:off x="434109" y="101600"/>
            <a:ext cx="7915813" cy="664094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1600" y="2628509"/>
            <a:ext cx="5732521" cy="1130692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11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99" y="73891"/>
            <a:ext cx="6313585" cy="670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9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57200" y="2536031"/>
            <a:ext cx="6910388" cy="3495313"/>
          </a:xfrm>
        </p:spPr>
        <p:txBody>
          <a:bodyPr/>
          <a:lstStyle/>
          <a:p>
            <a:r>
              <a:rPr lang="en-US" dirty="0" smtClean="0">
                <a:hlinkClick r:id="rId3"/>
              </a:rPr>
              <a:t>Factiva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LexisNexis </a:t>
            </a:r>
            <a:r>
              <a:rPr lang="en-US" dirty="0">
                <a:hlinkClick r:id="rId4"/>
              </a:rPr>
              <a:t>Library Express</a:t>
            </a:r>
            <a:endParaRPr lang="en-US" dirty="0"/>
          </a:p>
          <a:p>
            <a:r>
              <a:rPr lang="en-US" dirty="0">
                <a:hlinkClick r:id="rId5"/>
              </a:rPr>
              <a:t>Newspaper Source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389392"/>
            <a:ext cx="6773917" cy="1439408"/>
          </a:xfrm>
        </p:spPr>
        <p:txBody>
          <a:bodyPr/>
          <a:lstStyle/>
          <a:p>
            <a:r>
              <a:rPr lang="en-US" dirty="0" smtClean="0"/>
              <a:t>Search for older articles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11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98945" y="5458689"/>
            <a:ext cx="6773917" cy="12658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News Pages, then click on Factiva page, scroll down to Washington Post</a:t>
            </a:r>
          </a:p>
          <a:p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4829"/>
            <a:ext cx="9144000" cy="3268633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44"/>
            <a:ext cx="9144000" cy="354551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798945" y="729673"/>
            <a:ext cx="2886364" cy="48860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07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52764" y="1828800"/>
            <a:ext cx="6910388" cy="2964873"/>
          </a:xfrm>
        </p:spPr>
        <p:txBody>
          <a:bodyPr/>
          <a:lstStyle/>
          <a:p>
            <a:r>
              <a:rPr lang="en-US" dirty="0" smtClean="0"/>
              <a:t>Click the day you want from the dropped down menu</a:t>
            </a:r>
          </a:p>
          <a:p>
            <a:r>
              <a:rPr lang="en-US" dirty="0" smtClean="0"/>
              <a:t>Click the section of the newspaper you want</a:t>
            </a:r>
          </a:p>
          <a:p>
            <a:r>
              <a:rPr lang="en-US" dirty="0" smtClean="0"/>
              <a:t>Scroll through the articles and then click on the articles to read it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889235" y="389392"/>
            <a:ext cx="6773917" cy="1439408"/>
          </a:xfrm>
        </p:spPr>
        <p:txBody>
          <a:bodyPr/>
          <a:lstStyle/>
          <a:p>
            <a:r>
              <a:rPr lang="en-US" dirty="0" smtClean="0"/>
              <a:t>Navigating Factiva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09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011382" y="3454834"/>
            <a:ext cx="6910388" cy="237331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23455" y="398628"/>
            <a:ext cx="7901709" cy="1439408"/>
          </a:xfrm>
        </p:spPr>
        <p:txBody>
          <a:bodyPr/>
          <a:lstStyle/>
          <a:p>
            <a:r>
              <a:rPr lang="en-US" dirty="0" smtClean="0"/>
              <a:t>Search for a specific article</a:t>
            </a: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" y="1647797"/>
            <a:ext cx="9144000" cy="498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9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011382" y="3454834"/>
            <a:ext cx="6910388" cy="237331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23455" y="398628"/>
            <a:ext cx="7901709" cy="1439408"/>
          </a:xfrm>
        </p:spPr>
        <p:txBody>
          <a:bodyPr/>
          <a:lstStyle/>
          <a:p>
            <a:r>
              <a:rPr lang="en-US" dirty="0" smtClean="0"/>
              <a:t>Search for a specific article</a:t>
            </a:r>
            <a:endParaRPr lang="en-US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" y="1380744"/>
            <a:ext cx="9144000" cy="547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3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798946" y="64655"/>
            <a:ext cx="6773917" cy="1439408"/>
          </a:xfrm>
        </p:spPr>
        <p:txBody>
          <a:bodyPr/>
          <a:lstStyle/>
          <a:p>
            <a:r>
              <a:rPr lang="en-US" dirty="0" smtClean="0"/>
              <a:t>Search Results</a:t>
            </a:r>
            <a:endParaRPr lang="en-US" dirty="0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0510"/>
            <a:ext cx="9144000" cy="588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14077" y="898745"/>
            <a:ext cx="7897050" cy="237331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Covers 1980 to today</a:t>
            </a:r>
            <a:r>
              <a:rPr lang="en-US" dirty="0" smtClean="0"/>
              <a:t>.</a:t>
            </a:r>
          </a:p>
          <a:p>
            <a:r>
              <a:rPr lang="en-US" dirty="0" smtClean="0"/>
              <a:t>Not as user friendly</a:t>
            </a:r>
          </a:p>
          <a:p>
            <a:pPr fontAlgn="base"/>
            <a:r>
              <a:rPr lang="en-US" dirty="0" smtClean="0"/>
              <a:t>Strengths: </a:t>
            </a:r>
          </a:p>
          <a:p>
            <a:pPr lvl="1" fontAlgn="base"/>
            <a:r>
              <a:rPr lang="en-US" dirty="0" smtClean="0"/>
              <a:t>Looking </a:t>
            </a:r>
            <a:r>
              <a:rPr lang="en-US" dirty="0"/>
              <a:t>for legal information from U.S., Illinois or other jurisdictions.</a:t>
            </a:r>
          </a:p>
          <a:p>
            <a:pPr lvl="1" fontAlgn="base"/>
            <a:r>
              <a:rPr lang="en-US" dirty="0"/>
              <a:t>Looking for corporate contact information-especially email addresses.</a:t>
            </a:r>
          </a:p>
          <a:p>
            <a:pPr lvl="1" fontAlgn="base"/>
            <a:r>
              <a:rPr lang="en-US" dirty="0"/>
              <a:t>Looking for obscure information [news].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41687" y="0"/>
            <a:ext cx="6773917" cy="696082"/>
          </a:xfrm>
        </p:spPr>
        <p:txBody>
          <a:bodyPr/>
          <a:lstStyle/>
          <a:p>
            <a:r>
              <a:rPr lang="en-US" dirty="0">
                <a:hlinkClick r:id="rId3"/>
              </a:rPr>
              <a:t>LexisNexis Library Express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96" y="3474720"/>
            <a:ext cx="7804551" cy="3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59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 rotWithShape="1">
          <a:blip r:embed="rId3"/>
          <a:srcRect t="10152" r="45054" b="23295"/>
          <a:stretch/>
        </p:blipFill>
        <p:spPr bwMode="auto">
          <a:xfrm>
            <a:off x="56757" y="520995"/>
            <a:ext cx="9024182" cy="57734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Oval 3"/>
          <p:cNvSpPr/>
          <p:nvPr/>
        </p:nvSpPr>
        <p:spPr>
          <a:xfrm>
            <a:off x="4492253" y="1860699"/>
            <a:ext cx="1206797" cy="467832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88545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97565" y="5486400"/>
            <a:ext cx="7470085" cy="38961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Article with search terms highlighted.</a:t>
            </a:r>
          </a:p>
          <a:p>
            <a:pPr marL="0" indent="0">
              <a:buNone/>
            </a:pPr>
            <a:r>
              <a:rPr lang="en-US" dirty="0" smtClean="0"/>
              <a:t>You can print, email, download or send a link to the articles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8" y="201938"/>
            <a:ext cx="9144000" cy="503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42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93963" y="1486894"/>
            <a:ext cx="8281988" cy="3436088"/>
          </a:xfrm>
        </p:spPr>
        <p:txBody>
          <a:bodyPr/>
          <a:lstStyle/>
          <a:p>
            <a:r>
              <a:rPr lang="en-US" dirty="0"/>
              <a:t>Full-text articles from hundreds of U.S. and international newspapers </a:t>
            </a:r>
            <a:endParaRPr lang="en-US" dirty="0" smtClean="0"/>
          </a:p>
          <a:p>
            <a:r>
              <a:rPr lang="en-US" dirty="0" smtClean="0"/>
              <a:t>Full-text </a:t>
            </a:r>
            <a:r>
              <a:rPr lang="en-US" dirty="0"/>
              <a:t>t</a:t>
            </a:r>
            <a:r>
              <a:rPr lang="en-US" dirty="0" smtClean="0"/>
              <a:t>ranscripts </a:t>
            </a:r>
            <a:r>
              <a:rPr lang="en-US" dirty="0"/>
              <a:t>from CNN, Fox News, and NPR</a:t>
            </a:r>
            <a:r>
              <a:rPr lang="en-US" dirty="0" smtClean="0"/>
              <a:t>.</a:t>
            </a:r>
          </a:p>
          <a:p>
            <a:r>
              <a:rPr lang="en-US" dirty="0">
                <a:hlinkClick r:id="rId3"/>
              </a:rPr>
              <a:t>https://skokielibrary.info/resources/research/articles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97346" y="417101"/>
            <a:ext cx="6773917" cy="1439408"/>
          </a:xfrm>
        </p:spPr>
        <p:txBody>
          <a:bodyPr/>
          <a:lstStyle/>
          <a:p>
            <a:r>
              <a:rPr lang="en-US" dirty="0">
                <a:hlinkClick r:id="rId4"/>
              </a:rPr>
              <a:t>Newspaper Source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79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95739" y="65088"/>
            <a:ext cx="6910388" cy="67438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Searching for articles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dvanced Search: EBSCOhost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8"/>
          <a:stretch/>
        </p:blipFill>
        <p:spPr>
          <a:xfrm>
            <a:off x="87464" y="822036"/>
            <a:ext cx="9144000" cy="551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2148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7200" y="7951"/>
            <a:ext cx="6773917" cy="965064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/>
              <a:t>Article example </a:t>
            </a:r>
            <a:endParaRPr lang="en-US" sz="3600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3164"/>
            <a:ext cx="9144000" cy="383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558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The day Frederick Douglass met Lincoln: EBSCOhost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5" r="1739"/>
          <a:stretch/>
        </p:blipFill>
        <p:spPr>
          <a:xfrm>
            <a:off x="0" y="82063"/>
            <a:ext cx="9144000" cy="677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82942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Want a copy of this presentation?</a:t>
            </a:r>
          </a:p>
          <a:p>
            <a:pPr marL="0" indent="0">
              <a:buNone/>
            </a:pPr>
            <a:r>
              <a:rPr lang="en-US" dirty="0"/>
              <a:t>Visit www.skokielibrary.info/</a:t>
            </a:r>
            <a:r>
              <a:rPr lang="en-US" dirty="0" smtClean="0"/>
              <a:t>handouts </a:t>
            </a:r>
          </a:p>
          <a:p>
            <a:pPr marL="0" indent="0">
              <a:buNone/>
            </a:pPr>
            <a:r>
              <a:rPr lang="en-US" dirty="0" smtClean="0"/>
              <a:t>where </a:t>
            </a:r>
            <a:r>
              <a:rPr lang="en-US" dirty="0"/>
              <a:t>this presentation will be available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for four </a:t>
            </a:r>
            <a:r>
              <a:rPr lang="en-US" dirty="0"/>
              <a:t>weeks.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64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Research a topic | Skokie Public Library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1" t="12998" r="14999"/>
          <a:stretch/>
        </p:blipFill>
        <p:spPr>
          <a:xfrm>
            <a:off x="90011" y="199692"/>
            <a:ext cx="8924662" cy="582896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372" y="2391035"/>
            <a:ext cx="893135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413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"/>
          <a:stretch/>
        </p:blipFill>
        <p:spPr>
          <a:xfrm>
            <a:off x="434109" y="101600"/>
            <a:ext cx="7915813" cy="664094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1600" y="2628509"/>
            <a:ext cx="5732521" cy="1130692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29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on white">
  <a:themeElements>
    <a:clrScheme name="SPL Color Pallette">
      <a:dk1>
        <a:srgbClr val="007680"/>
      </a:dk1>
      <a:lt1>
        <a:sysClr val="window" lastClr="FFFFFF"/>
      </a:lt1>
      <a:dk2>
        <a:srgbClr val="007680"/>
      </a:dk2>
      <a:lt2>
        <a:srgbClr val="FFFFFF"/>
      </a:lt2>
      <a:accent1>
        <a:srgbClr val="16AB92"/>
      </a:accent1>
      <a:accent2>
        <a:srgbClr val="D02526"/>
      </a:accent2>
      <a:accent3>
        <a:srgbClr val="FE8800"/>
      </a:accent3>
      <a:accent4>
        <a:srgbClr val="584A3B"/>
      </a:accent4>
      <a:accent5>
        <a:srgbClr val="CC0B6A"/>
      </a:accent5>
      <a:accent6>
        <a:srgbClr val="007680"/>
      </a:accent6>
      <a:hlink>
        <a:srgbClr val="007680"/>
      </a:hlink>
      <a:folHlink>
        <a:srgbClr val="16AB92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on teal">
  <a:themeElements>
    <a:clrScheme name="SPL Color Pallette">
      <a:dk1>
        <a:srgbClr val="007680"/>
      </a:dk1>
      <a:lt1>
        <a:sysClr val="window" lastClr="FFFFFF"/>
      </a:lt1>
      <a:dk2>
        <a:srgbClr val="007680"/>
      </a:dk2>
      <a:lt2>
        <a:srgbClr val="FFFFFF"/>
      </a:lt2>
      <a:accent1>
        <a:srgbClr val="16AB92"/>
      </a:accent1>
      <a:accent2>
        <a:srgbClr val="D02526"/>
      </a:accent2>
      <a:accent3>
        <a:srgbClr val="FE8800"/>
      </a:accent3>
      <a:accent4>
        <a:srgbClr val="584A3B"/>
      </a:accent4>
      <a:accent5>
        <a:srgbClr val="CC0B6A"/>
      </a:accent5>
      <a:accent6>
        <a:srgbClr val="007680"/>
      </a:accent6>
      <a:hlink>
        <a:srgbClr val="007680"/>
      </a:hlink>
      <a:folHlink>
        <a:srgbClr val="16AB92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XT on white">
  <a:themeElements>
    <a:clrScheme name="SPL Color Pallette">
      <a:dk1>
        <a:srgbClr val="007680"/>
      </a:dk1>
      <a:lt1>
        <a:sysClr val="window" lastClr="FFFFFF"/>
      </a:lt1>
      <a:dk2>
        <a:srgbClr val="007680"/>
      </a:dk2>
      <a:lt2>
        <a:srgbClr val="FFFFFF"/>
      </a:lt2>
      <a:accent1>
        <a:srgbClr val="16AB92"/>
      </a:accent1>
      <a:accent2>
        <a:srgbClr val="D02526"/>
      </a:accent2>
      <a:accent3>
        <a:srgbClr val="FE8800"/>
      </a:accent3>
      <a:accent4>
        <a:srgbClr val="584A3B"/>
      </a:accent4>
      <a:accent5>
        <a:srgbClr val="CC0B6A"/>
      </a:accent5>
      <a:accent6>
        <a:srgbClr val="007680"/>
      </a:accent6>
      <a:hlink>
        <a:srgbClr val="007680"/>
      </a:hlink>
      <a:folHlink>
        <a:srgbClr val="16AB92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TEXT on teal">
  <a:themeElements>
    <a:clrScheme name="SPL Color Pallette">
      <a:dk1>
        <a:srgbClr val="007680"/>
      </a:dk1>
      <a:lt1>
        <a:sysClr val="window" lastClr="FFFFFF"/>
      </a:lt1>
      <a:dk2>
        <a:srgbClr val="007680"/>
      </a:dk2>
      <a:lt2>
        <a:srgbClr val="FFFFFF"/>
      </a:lt2>
      <a:accent1>
        <a:srgbClr val="16AB92"/>
      </a:accent1>
      <a:accent2>
        <a:srgbClr val="D02526"/>
      </a:accent2>
      <a:accent3>
        <a:srgbClr val="FE8800"/>
      </a:accent3>
      <a:accent4>
        <a:srgbClr val="584A3B"/>
      </a:accent4>
      <a:accent5>
        <a:srgbClr val="CC0B6A"/>
      </a:accent5>
      <a:accent6>
        <a:srgbClr val="007680"/>
      </a:accent6>
      <a:hlink>
        <a:srgbClr val="007680"/>
      </a:hlink>
      <a:folHlink>
        <a:srgbClr val="16AB92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EXT on seafoam">
  <a:themeElements>
    <a:clrScheme name="SPL Color Pallette">
      <a:dk1>
        <a:srgbClr val="007680"/>
      </a:dk1>
      <a:lt1>
        <a:sysClr val="window" lastClr="FFFFFF"/>
      </a:lt1>
      <a:dk2>
        <a:srgbClr val="007680"/>
      </a:dk2>
      <a:lt2>
        <a:srgbClr val="FFFFFF"/>
      </a:lt2>
      <a:accent1>
        <a:srgbClr val="16AB92"/>
      </a:accent1>
      <a:accent2>
        <a:srgbClr val="D02526"/>
      </a:accent2>
      <a:accent3>
        <a:srgbClr val="FE8800"/>
      </a:accent3>
      <a:accent4>
        <a:srgbClr val="584A3B"/>
      </a:accent4>
      <a:accent5>
        <a:srgbClr val="CC0B6A"/>
      </a:accent5>
      <a:accent6>
        <a:srgbClr val="007680"/>
      </a:accent6>
      <a:hlink>
        <a:srgbClr val="007680"/>
      </a:hlink>
      <a:folHlink>
        <a:srgbClr val="16AB92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EXT on red">
  <a:themeElements>
    <a:clrScheme name="SPL Color Pallette">
      <a:dk1>
        <a:srgbClr val="007680"/>
      </a:dk1>
      <a:lt1>
        <a:sysClr val="window" lastClr="FFFFFF"/>
      </a:lt1>
      <a:dk2>
        <a:srgbClr val="007680"/>
      </a:dk2>
      <a:lt2>
        <a:srgbClr val="FFFFFF"/>
      </a:lt2>
      <a:accent1>
        <a:srgbClr val="16AB92"/>
      </a:accent1>
      <a:accent2>
        <a:srgbClr val="D02526"/>
      </a:accent2>
      <a:accent3>
        <a:srgbClr val="FE8800"/>
      </a:accent3>
      <a:accent4>
        <a:srgbClr val="584A3B"/>
      </a:accent4>
      <a:accent5>
        <a:srgbClr val="CC0B6A"/>
      </a:accent5>
      <a:accent6>
        <a:srgbClr val="007680"/>
      </a:accent6>
      <a:hlink>
        <a:srgbClr val="007680"/>
      </a:hlink>
      <a:folHlink>
        <a:srgbClr val="16AB92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IMAGE with white stamp">
  <a:themeElements>
    <a:clrScheme name="SPL Color Pallette">
      <a:dk1>
        <a:srgbClr val="007680"/>
      </a:dk1>
      <a:lt1>
        <a:sysClr val="window" lastClr="FFFFFF"/>
      </a:lt1>
      <a:dk2>
        <a:srgbClr val="007680"/>
      </a:dk2>
      <a:lt2>
        <a:srgbClr val="FFFFFF"/>
      </a:lt2>
      <a:accent1>
        <a:srgbClr val="16AB92"/>
      </a:accent1>
      <a:accent2>
        <a:srgbClr val="D02526"/>
      </a:accent2>
      <a:accent3>
        <a:srgbClr val="FE8800"/>
      </a:accent3>
      <a:accent4>
        <a:srgbClr val="584A3B"/>
      </a:accent4>
      <a:accent5>
        <a:srgbClr val="CC0B6A"/>
      </a:accent5>
      <a:accent6>
        <a:srgbClr val="007680"/>
      </a:accent6>
      <a:hlink>
        <a:srgbClr val="007680"/>
      </a:hlink>
      <a:folHlink>
        <a:srgbClr val="16AB92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IMAGE with teal stamp">
  <a:themeElements>
    <a:clrScheme name="SPL Color Pallette">
      <a:dk1>
        <a:srgbClr val="007680"/>
      </a:dk1>
      <a:lt1>
        <a:sysClr val="window" lastClr="FFFFFF"/>
      </a:lt1>
      <a:dk2>
        <a:srgbClr val="007680"/>
      </a:dk2>
      <a:lt2>
        <a:srgbClr val="FFFFFF"/>
      </a:lt2>
      <a:accent1>
        <a:srgbClr val="16AB92"/>
      </a:accent1>
      <a:accent2>
        <a:srgbClr val="D02526"/>
      </a:accent2>
      <a:accent3>
        <a:srgbClr val="FE8800"/>
      </a:accent3>
      <a:accent4>
        <a:srgbClr val="584A3B"/>
      </a:accent4>
      <a:accent5>
        <a:srgbClr val="CC0B6A"/>
      </a:accent5>
      <a:accent6>
        <a:srgbClr val="007680"/>
      </a:accent6>
      <a:hlink>
        <a:srgbClr val="007680"/>
      </a:hlink>
      <a:folHlink>
        <a:srgbClr val="16AB92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1993</TotalTime>
  <Words>1190</Words>
  <Application>Microsoft Office PowerPoint</Application>
  <PresentationFormat>On-screen Show (4:3)</PresentationFormat>
  <Paragraphs>228</Paragraphs>
  <Slides>75</Slides>
  <Notes>75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75</vt:i4>
      </vt:variant>
    </vt:vector>
  </HeadingPairs>
  <TitlesOfParts>
    <vt:vector size="86" baseType="lpstr">
      <vt:lpstr>Arial</vt:lpstr>
      <vt:lpstr>Calibri</vt:lpstr>
      <vt:lpstr>Century Gothic</vt:lpstr>
      <vt:lpstr>TITLE on white</vt:lpstr>
      <vt:lpstr>TITLE on teal</vt:lpstr>
      <vt:lpstr>TEXT on white</vt:lpstr>
      <vt:lpstr>1_TEXT on teal</vt:lpstr>
      <vt:lpstr>TEXT on seafoam</vt:lpstr>
      <vt:lpstr>TEXT on red</vt:lpstr>
      <vt:lpstr>IMAGE with white stamp</vt:lpstr>
      <vt:lpstr>IMAGE with teal stamp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Vanessa</dc:creator>
  <cp:lastModifiedBy>Lynnanne Pearson</cp:lastModifiedBy>
  <cp:revision>112</cp:revision>
  <cp:lastPrinted>2019-01-24T22:06:20Z</cp:lastPrinted>
  <dcterms:created xsi:type="dcterms:W3CDTF">2015-10-15T13:25:53Z</dcterms:created>
  <dcterms:modified xsi:type="dcterms:W3CDTF">2019-01-25T00:12:48Z</dcterms:modified>
</cp:coreProperties>
</file>