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75" r:id="rId2"/>
    <p:sldMasterId id="2147483655" r:id="rId3"/>
    <p:sldMasterId id="2147483671" r:id="rId4"/>
    <p:sldMasterId id="2147483658" r:id="rId5"/>
    <p:sldMasterId id="2147483661" r:id="rId6"/>
    <p:sldMasterId id="2147483666" r:id="rId7"/>
    <p:sldMasterId id="2147483677" r:id="rId8"/>
  </p:sldMasterIdLst>
  <p:notesMasterIdLst>
    <p:notesMasterId r:id="rId43"/>
  </p:notesMasterIdLst>
  <p:handoutMasterIdLst>
    <p:handoutMasterId r:id="rId44"/>
  </p:handoutMasterIdLst>
  <p:sldIdLst>
    <p:sldId id="257" r:id="rId9"/>
    <p:sldId id="259" r:id="rId10"/>
    <p:sldId id="285" r:id="rId11"/>
    <p:sldId id="309" r:id="rId12"/>
    <p:sldId id="286" r:id="rId13"/>
    <p:sldId id="314" r:id="rId14"/>
    <p:sldId id="284" r:id="rId15"/>
    <p:sldId id="313" r:id="rId16"/>
    <p:sldId id="316" r:id="rId17"/>
    <p:sldId id="289" r:id="rId18"/>
    <p:sldId id="311" r:id="rId19"/>
    <p:sldId id="288" r:id="rId20"/>
    <p:sldId id="287" r:id="rId21"/>
    <p:sldId id="301" r:id="rId22"/>
    <p:sldId id="308" r:id="rId23"/>
    <p:sldId id="290" r:id="rId24"/>
    <p:sldId id="315" r:id="rId25"/>
    <p:sldId id="305" r:id="rId26"/>
    <p:sldId id="291" r:id="rId27"/>
    <p:sldId id="306" r:id="rId28"/>
    <p:sldId id="310" r:id="rId29"/>
    <p:sldId id="295" r:id="rId30"/>
    <p:sldId id="312" r:id="rId31"/>
    <p:sldId id="300" r:id="rId32"/>
    <p:sldId id="298" r:id="rId33"/>
    <p:sldId id="317" r:id="rId34"/>
    <p:sldId id="296" r:id="rId35"/>
    <p:sldId id="294" r:id="rId36"/>
    <p:sldId id="292" r:id="rId37"/>
    <p:sldId id="302" r:id="rId38"/>
    <p:sldId id="303" r:id="rId39"/>
    <p:sldId id="304" r:id="rId40"/>
    <p:sldId id="307" r:id="rId41"/>
    <p:sldId id="258" r:id="rId42"/>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26" autoAdjust="0"/>
    <p:restoredTop sz="90236" autoAdjust="0"/>
  </p:normalViewPr>
  <p:slideViewPr>
    <p:cSldViewPr snapToGrid="0" snapToObjects="1">
      <p:cViewPr varScale="1">
        <p:scale>
          <a:sx n="88" d="100"/>
          <a:sy n="88" d="100"/>
        </p:scale>
        <p:origin x="276" y="78"/>
      </p:cViewPr>
      <p:guideLst>
        <p:guide orient="horz" pos="2160"/>
        <p:guide pos="2880"/>
      </p:guideLst>
    </p:cSldViewPr>
  </p:slideViewPr>
  <p:outlineViewPr>
    <p:cViewPr>
      <p:scale>
        <a:sx n="33" d="100"/>
        <a:sy n="33" d="100"/>
      </p:scale>
      <p:origin x="0" y="-2988"/>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5438458" y="0"/>
            <a:ext cx="4160520" cy="367030"/>
          </a:xfrm>
          <a:prstGeom prst="rect">
            <a:avLst/>
          </a:prstGeom>
        </p:spPr>
        <p:txBody>
          <a:bodyPr vert="horz" lIns="96653" tIns="48327" rIns="96653" bIns="48327" rtlCol="0"/>
          <a:lstStyle>
            <a:lvl1pPr algn="r">
              <a:defRPr sz="1200"/>
            </a:lvl1pPr>
          </a:lstStyle>
          <a:p>
            <a:fld id="{544F1321-4281-4660-80E4-C781D5BC85BF}" type="datetimeFigureOut">
              <a:rPr lang="en-US" smtClean="0"/>
              <a:t>2/7/2019</a:t>
            </a:fld>
            <a:endParaRPr lang="en-US"/>
          </a:p>
        </p:txBody>
      </p:sp>
      <p:sp>
        <p:nvSpPr>
          <p:cNvPr id="4" name="Footer Placeholder 3"/>
          <p:cNvSpPr>
            <a:spLocks noGrp="1"/>
          </p:cNvSpPr>
          <p:nvPr>
            <p:ph type="ftr" sz="quarter" idx="2"/>
          </p:nvPr>
        </p:nvSpPr>
        <p:spPr>
          <a:xfrm>
            <a:off x="0" y="6948171"/>
            <a:ext cx="4160520" cy="367029"/>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5438458" y="6948171"/>
            <a:ext cx="4160520" cy="367029"/>
          </a:xfrm>
          <a:prstGeom prst="rect">
            <a:avLst/>
          </a:prstGeom>
        </p:spPr>
        <p:txBody>
          <a:bodyPr vert="horz" lIns="96653" tIns="48327" rIns="96653" bIns="48327" rtlCol="0" anchor="b"/>
          <a:lstStyle>
            <a:lvl1pPr algn="r">
              <a:defRPr sz="1200"/>
            </a:lvl1pPr>
          </a:lstStyle>
          <a:p>
            <a:fld id="{E27539CE-3406-409A-8F90-0E26EBA06A8C}" type="slidenum">
              <a:rPr lang="en-US" smtClean="0"/>
              <a:t>‹#›</a:t>
            </a:fld>
            <a:endParaRPr lang="en-US"/>
          </a:p>
        </p:txBody>
      </p:sp>
    </p:spTree>
    <p:extLst>
      <p:ext uri="{BB962C8B-B14F-4D97-AF65-F5344CB8AC3E}">
        <p14:creationId xmlns:p14="http://schemas.microsoft.com/office/powerpoint/2010/main" val="209081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5438458" y="0"/>
            <a:ext cx="4160520" cy="367030"/>
          </a:xfrm>
          <a:prstGeom prst="rect">
            <a:avLst/>
          </a:prstGeom>
        </p:spPr>
        <p:txBody>
          <a:bodyPr vert="horz" lIns="96653" tIns="48327" rIns="96653" bIns="48327" rtlCol="0"/>
          <a:lstStyle>
            <a:lvl1pPr algn="r">
              <a:defRPr sz="1200"/>
            </a:lvl1pPr>
          </a:lstStyle>
          <a:p>
            <a:fld id="{809E4AE1-4465-4BBA-BA8D-00A87305A8E1}" type="datetimeFigureOut">
              <a:rPr lang="en-US" smtClean="0"/>
              <a:t>2/7/2019</a:t>
            </a:fld>
            <a:endParaRPr lang="en-US"/>
          </a:p>
        </p:txBody>
      </p:sp>
      <p:sp>
        <p:nvSpPr>
          <p:cNvPr id="4" name="Slide Image Placeholder 3"/>
          <p:cNvSpPr>
            <a:spLocks noGrp="1" noRot="1" noChangeAspect="1"/>
          </p:cNvSpPr>
          <p:nvPr>
            <p:ph type="sldImg" idx="2"/>
          </p:nvPr>
        </p:nvSpPr>
        <p:spPr>
          <a:xfrm>
            <a:off x="3155950" y="914400"/>
            <a:ext cx="3289300" cy="2468563"/>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960120" y="3520441"/>
            <a:ext cx="7680960" cy="288036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53" tIns="48327" rIns="96653" bIns="48327" rtlCol="0" anchor="b"/>
          <a:lstStyle>
            <a:lvl1pPr algn="r">
              <a:defRPr sz="1200"/>
            </a:lvl1pPr>
          </a:lstStyle>
          <a:p>
            <a:fld id="{E4CEDE69-2592-4C69-81DA-F8ABD4F551FA}" type="slidenum">
              <a:rPr lang="en-US" smtClean="0"/>
              <a:t>‹#›</a:t>
            </a:fld>
            <a:endParaRPr lang="en-US"/>
          </a:p>
        </p:txBody>
      </p:sp>
    </p:spTree>
    <p:extLst>
      <p:ext uri="{BB962C8B-B14F-4D97-AF65-F5344CB8AC3E}">
        <p14:creationId xmlns:p14="http://schemas.microsoft.com/office/powerpoint/2010/main" val="2536793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glanced.org/William_Playfair/encyclopedia.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1</a:t>
            </a:fld>
            <a:endParaRPr lang="en-US"/>
          </a:p>
        </p:txBody>
      </p:sp>
    </p:spTree>
    <p:extLst>
      <p:ext uri="{BB962C8B-B14F-4D97-AF65-F5344CB8AC3E}">
        <p14:creationId xmlns:p14="http://schemas.microsoft.com/office/powerpoint/2010/main" val="2496756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Edward Rolf </a:t>
            </a:r>
            <a:r>
              <a:rPr lang="en-US" dirty="0" err="1"/>
              <a:t>Tufte</a:t>
            </a:r>
            <a:r>
              <a:rPr lang="en-US" dirty="0"/>
              <a:t> born March 14, 1942)</a:t>
            </a:r>
            <a:r>
              <a:rPr lang="en-US" baseline="0" dirty="0"/>
              <a:t> </a:t>
            </a:r>
            <a:r>
              <a:rPr lang="en-US" dirty="0"/>
              <a:t>is an American statistician and professor emeritus of political science, statistics, and computer science at Yale University. He is noted for his writings on information design and as a pioneer in the field of data visualization.</a:t>
            </a:r>
          </a:p>
          <a:p>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14</a:t>
            </a:fld>
            <a:endParaRPr lang="en-US"/>
          </a:p>
        </p:txBody>
      </p:sp>
    </p:spTree>
    <p:extLst>
      <p:ext uri="{BB962C8B-B14F-4D97-AF65-F5344CB8AC3E}">
        <p14:creationId xmlns:p14="http://schemas.microsoft.com/office/powerpoint/2010/main" val="493691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16</a:t>
            </a:fld>
            <a:endParaRPr lang="en-US"/>
          </a:p>
        </p:txBody>
      </p:sp>
    </p:spTree>
    <p:extLst>
      <p:ext uri="{BB962C8B-B14F-4D97-AF65-F5344CB8AC3E}">
        <p14:creationId xmlns:p14="http://schemas.microsoft.com/office/powerpoint/2010/main" val="1152239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 published in most scientific</a:t>
            </a:r>
            <a:r>
              <a:rPr lang="en-US" baseline="0" dirty="0"/>
              <a:t> publications, which are carried in JSTOR, are in black and white.  They are static, meaning that they stay the same for the life of the article.</a:t>
            </a:r>
          </a:p>
          <a:p>
            <a:r>
              <a:rPr lang="en-US" baseline="0" dirty="0"/>
              <a:t>Charts published on websites are very colorful and can be dynamic.  They can change every second, or stay the same.</a:t>
            </a:r>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17</a:t>
            </a:fld>
            <a:endParaRPr lang="en-US"/>
          </a:p>
        </p:txBody>
      </p:sp>
    </p:spTree>
    <p:extLst>
      <p:ext uri="{BB962C8B-B14F-4D97-AF65-F5344CB8AC3E}">
        <p14:creationId xmlns:p14="http://schemas.microsoft.com/office/powerpoint/2010/main" val="2825051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handout</a:t>
            </a:r>
            <a:r>
              <a:rPr lang="en-US" baseline="0" dirty="0"/>
              <a:t> for good places to find practice data.</a:t>
            </a:r>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18</a:t>
            </a:fld>
            <a:endParaRPr lang="en-US"/>
          </a:p>
        </p:txBody>
      </p:sp>
    </p:spTree>
    <p:extLst>
      <p:ext uri="{BB962C8B-B14F-4D97-AF65-F5344CB8AC3E}">
        <p14:creationId xmlns:p14="http://schemas.microsoft.com/office/powerpoint/2010/main" val="1660499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19</a:t>
            </a:fld>
            <a:endParaRPr lang="en-US"/>
          </a:p>
        </p:txBody>
      </p:sp>
    </p:spTree>
    <p:extLst>
      <p:ext uri="{BB962C8B-B14F-4D97-AF65-F5344CB8AC3E}">
        <p14:creationId xmlns:p14="http://schemas.microsoft.com/office/powerpoint/2010/main" val="1365063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https://www.news8000.com/news/minnesota-s-voyageurs-wolf-project-releases-data-maps/917358276</a:t>
            </a:r>
          </a:p>
          <a:p>
            <a:endParaRPr lang="en-US" dirty="0"/>
          </a:p>
          <a:p>
            <a:r>
              <a:rPr lang="en-US" dirty="0"/>
              <a:t>The Voyageurs Wolf Project of Minnesota released GPS maps from this past summer's research.</a:t>
            </a:r>
          </a:p>
          <a:p>
            <a:r>
              <a:rPr lang="en-US" dirty="0"/>
              <a:t>Seven wolves, in different packs, were monitored this past summer. Each wolf's collar took location readings every 20 minutes for the duration of the summer, with the exception of the northernmost pack which took location readings every four hours starting in October.</a:t>
            </a:r>
          </a:p>
          <a:p>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20</a:t>
            </a:fld>
            <a:endParaRPr lang="en-US"/>
          </a:p>
        </p:txBody>
      </p:sp>
    </p:spTree>
    <p:extLst>
      <p:ext uri="{BB962C8B-B14F-4D97-AF65-F5344CB8AC3E}">
        <p14:creationId xmlns:p14="http://schemas.microsoft.com/office/powerpoint/2010/main" val="3998185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https://trends.google.com/trends/?geo=US</a:t>
            </a:r>
          </a:p>
        </p:txBody>
      </p:sp>
      <p:sp>
        <p:nvSpPr>
          <p:cNvPr id="4" name="Slide Number Placeholder 3"/>
          <p:cNvSpPr>
            <a:spLocks noGrp="1"/>
          </p:cNvSpPr>
          <p:nvPr>
            <p:ph type="sldNum" sz="quarter" idx="10"/>
          </p:nvPr>
        </p:nvSpPr>
        <p:spPr/>
        <p:txBody>
          <a:bodyPr/>
          <a:lstStyle/>
          <a:p>
            <a:fld id="{E4CEDE69-2592-4C69-81DA-F8ABD4F551FA}" type="slidenum">
              <a:rPr lang="en-US" smtClean="0"/>
              <a:t>22</a:t>
            </a:fld>
            <a:endParaRPr lang="en-US"/>
          </a:p>
        </p:txBody>
      </p:sp>
    </p:spTree>
    <p:extLst>
      <p:ext uri="{BB962C8B-B14F-4D97-AF65-F5344CB8AC3E}">
        <p14:creationId xmlns:p14="http://schemas.microsoft.com/office/powerpoint/2010/main" val="1275825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26</a:t>
            </a:fld>
            <a:endParaRPr lang="en-US"/>
          </a:p>
        </p:txBody>
      </p:sp>
    </p:spTree>
    <p:extLst>
      <p:ext uri="{BB962C8B-B14F-4D97-AF65-F5344CB8AC3E}">
        <p14:creationId xmlns:p14="http://schemas.microsoft.com/office/powerpoint/2010/main" val="68642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29</a:t>
            </a:fld>
            <a:endParaRPr lang="en-US"/>
          </a:p>
        </p:txBody>
      </p:sp>
    </p:spTree>
    <p:extLst>
      <p:ext uri="{BB962C8B-B14F-4D97-AF65-F5344CB8AC3E}">
        <p14:creationId xmlns:p14="http://schemas.microsoft.com/office/powerpoint/2010/main" val="920667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34</a:t>
            </a:fld>
            <a:endParaRPr lang="en-US"/>
          </a:p>
        </p:txBody>
      </p:sp>
    </p:spTree>
    <p:extLst>
      <p:ext uri="{BB962C8B-B14F-4D97-AF65-F5344CB8AC3E}">
        <p14:creationId xmlns:p14="http://schemas.microsoft.com/office/powerpoint/2010/main" val="89540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Skokie Public Library,</a:t>
            </a:r>
            <a:r>
              <a:rPr lang="en-US" baseline="0" dirty="0"/>
              <a:t> we have Excel 2016</a:t>
            </a:r>
          </a:p>
          <a:p>
            <a:endParaRPr lang="en-US" baseline="0" dirty="0"/>
          </a:p>
          <a:p>
            <a:r>
              <a:rPr lang="en-US" baseline="0" dirty="0"/>
              <a:t>To start Excel, click on the Start button on the lower left corner, then click on the green Excel icon.  If the icon isn’t there, enter “Excel” in the search field and press enter.</a:t>
            </a:r>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2</a:t>
            </a:fld>
            <a:endParaRPr lang="en-US"/>
          </a:p>
        </p:txBody>
      </p:sp>
    </p:spTree>
    <p:extLst>
      <p:ext uri="{BB962C8B-B14F-4D97-AF65-F5344CB8AC3E}">
        <p14:creationId xmlns:p14="http://schemas.microsoft.com/office/powerpoint/2010/main" val="404287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Skokie Public Library,</a:t>
            </a:r>
            <a:r>
              <a:rPr lang="en-US" baseline="0" dirty="0"/>
              <a:t> we have Excel 2016</a:t>
            </a:r>
          </a:p>
          <a:p>
            <a:endParaRPr lang="en-US" baseline="0" dirty="0"/>
          </a:p>
          <a:p>
            <a:r>
              <a:rPr lang="en-US" baseline="0" dirty="0"/>
              <a:t>To start Excel, click on the Start button on the lower left corner, then click on the green Excel icon.  If the icon isn’t there, enter “Excel” in the search field and press enter.</a:t>
            </a:r>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3</a:t>
            </a:fld>
            <a:endParaRPr lang="en-US"/>
          </a:p>
        </p:txBody>
      </p:sp>
    </p:spTree>
    <p:extLst>
      <p:ext uri="{BB962C8B-B14F-4D97-AF65-F5344CB8AC3E}">
        <p14:creationId xmlns:p14="http://schemas.microsoft.com/office/powerpoint/2010/main" val="233790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5</a:t>
            </a:fld>
            <a:endParaRPr lang="en-US"/>
          </a:p>
        </p:txBody>
      </p:sp>
    </p:spTree>
    <p:extLst>
      <p:ext uri="{BB962C8B-B14F-4D97-AF65-F5344CB8AC3E}">
        <p14:creationId xmlns:p14="http://schemas.microsoft.com/office/powerpoint/2010/main" val="1678150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Map: How the flow of foreign fighters to Iraq and Syria has surged since October </a:t>
            </a:r>
          </a:p>
          <a:p>
            <a:r>
              <a:rPr lang="en-US" dirty="0"/>
              <a:t>By Swati Sharma</a:t>
            </a:r>
          </a:p>
          <a:p>
            <a:r>
              <a:rPr lang="en-US" dirty="0"/>
              <a:t> </a:t>
            </a:r>
          </a:p>
          <a:p>
            <a:r>
              <a:rPr lang="en-US" dirty="0"/>
              <a:t>Swati Sharma</a:t>
            </a:r>
            <a:r>
              <a:rPr lang="en-US" baseline="0" dirty="0"/>
              <a:t> </a:t>
            </a:r>
            <a:r>
              <a:rPr lang="en-US" dirty="0"/>
              <a:t>Digital editor</a:t>
            </a:r>
          </a:p>
          <a:p>
            <a:r>
              <a:rPr lang="en-US" dirty="0"/>
              <a:t>January 27, 2015</a:t>
            </a:r>
          </a:p>
        </p:txBody>
      </p:sp>
      <p:sp>
        <p:nvSpPr>
          <p:cNvPr id="4" name="Slide Number Placeholder 3"/>
          <p:cNvSpPr>
            <a:spLocks noGrp="1"/>
          </p:cNvSpPr>
          <p:nvPr>
            <p:ph type="sldNum" sz="quarter" idx="10"/>
          </p:nvPr>
        </p:nvSpPr>
        <p:spPr/>
        <p:txBody>
          <a:bodyPr/>
          <a:lstStyle/>
          <a:p>
            <a:fld id="{E4CEDE69-2592-4C69-81DA-F8ABD4F551FA}" type="slidenum">
              <a:rPr lang="en-US" smtClean="0"/>
              <a:t>6</a:t>
            </a:fld>
            <a:endParaRPr lang="en-US"/>
          </a:p>
        </p:txBody>
      </p:sp>
    </p:spTree>
    <p:extLst>
      <p:ext uri="{BB962C8B-B14F-4D97-AF65-F5344CB8AC3E}">
        <p14:creationId xmlns:p14="http://schemas.microsoft.com/office/powerpoint/2010/main" val="4003271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https://www.theguardian.com/news/datablog/2010/aug/13/florence-nightingale-graphics</a:t>
            </a:r>
          </a:p>
          <a:p>
            <a:endParaRPr lang="en-US" dirty="0"/>
          </a:p>
          <a:p>
            <a:r>
              <a:rPr lang="en-US" dirty="0"/>
              <a:t>We all have an image of Nightingale - who died 100 years ago today - as a nurse, lady with the lamp, medical reformer and campaigner for soldiers' health. But she was also a </a:t>
            </a:r>
            <a:r>
              <a:rPr lang="en-US" dirty="0" err="1"/>
              <a:t>datajournalist</a:t>
            </a:r>
            <a:r>
              <a:rPr lang="en-US" dirty="0"/>
              <a:t>.</a:t>
            </a:r>
          </a:p>
          <a:p>
            <a:r>
              <a:rPr lang="en-US" dirty="0"/>
              <a:t>After the disasters of the Crimean war, Florence Nightingale returned to become a passionate campaigner for improvements in the health of the British army.</a:t>
            </a:r>
          </a:p>
          <a:p>
            <a:r>
              <a:rPr lang="en-US" dirty="0"/>
              <a:t>She developed the visual presentation of information, including the pie chart, first developed by </a:t>
            </a:r>
            <a:r>
              <a:rPr lang="en-US" dirty="0">
                <a:hlinkClick r:id="rId3"/>
              </a:rPr>
              <a:t>William </a:t>
            </a:r>
            <a:r>
              <a:rPr lang="en-US" dirty="0" err="1">
                <a:hlinkClick r:id="rId3"/>
              </a:rPr>
              <a:t>Playfair</a:t>
            </a:r>
            <a:r>
              <a:rPr lang="en-US" dirty="0"/>
              <a:t> in 1801. Nightingale also used statistical graphics in reports to Parliament, </a:t>
            </a:r>
            <a:r>
              <a:rPr lang="en-US" dirty="0" err="1"/>
              <a:t>realising</a:t>
            </a:r>
            <a:r>
              <a:rPr lang="en-US" dirty="0"/>
              <a:t> this was the most effective way of bringing data to life.</a:t>
            </a:r>
          </a:p>
          <a:p>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7</a:t>
            </a:fld>
            <a:endParaRPr lang="en-US"/>
          </a:p>
        </p:txBody>
      </p:sp>
    </p:spTree>
    <p:extLst>
      <p:ext uri="{BB962C8B-B14F-4D97-AF65-F5344CB8AC3E}">
        <p14:creationId xmlns:p14="http://schemas.microsoft.com/office/powerpoint/2010/main" val="2399866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Snow (15 March 1813 – 16 June 1858) was an English physician and a leader in the adoption of anesthesia and medical hygiene. He is considered one of the fathers of modern epidemiology, in part because of his work in tracing the source of a cholera outbreak in </a:t>
            </a:r>
            <a:r>
              <a:rPr lang="en-US" dirty="0" err="1"/>
              <a:t>Soho</a:t>
            </a:r>
            <a:r>
              <a:rPr lang="en-US" dirty="0"/>
              <a:t>, London, in 1854. His findings inspired fundamental changes in the water and waste systems of London, which led to similar changes in other cities, and a significant improvement in general public health around the world.</a:t>
            </a:r>
          </a:p>
        </p:txBody>
      </p:sp>
      <p:sp>
        <p:nvSpPr>
          <p:cNvPr id="4" name="Slide Number Placeholder 3"/>
          <p:cNvSpPr>
            <a:spLocks noGrp="1"/>
          </p:cNvSpPr>
          <p:nvPr>
            <p:ph type="sldNum" sz="quarter" idx="10"/>
          </p:nvPr>
        </p:nvSpPr>
        <p:spPr/>
        <p:txBody>
          <a:bodyPr/>
          <a:lstStyle/>
          <a:p>
            <a:fld id="{E4CEDE69-2592-4C69-81DA-F8ABD4F551FA}" type="slidenum">
              <a:rPr lang="en-US" smtClean="0"/>
              <a:t>10</a:t>
            </a:fld>
            <a:endParaRPr lang="en-US"/>
          </a:p>
        </p:txBody>
      </p:sp>
    </p:spTree>
    <p:extLst>
      <p:ext uri="{BB962C8B-B14F-4D97-AF65-F5344CB8AC3E}">
        <p14:creationId xmlns:p14="http://schemas.microsoft.com/office/powerpoint/2010/main" val="3545585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CEDE69-2592-4C69-81DA-F8ABD4F551FA}" type="slidenum">
              <a:rPr lang="en-US" smtClean="0"/>
              <a:t>12</a:t>
            </a:fld>
            <a:endParaRPr lang="en-US"/>
          </a:p>
        </p:txBody>
      </p:sp>
    </p:spTree>
    <p:extLst>
      <p:ext uri="{BB962C8B-B14F-4D97-AF65-F5344CB8AC3E}">
        <p14:creationId xmlns:p14="http://schemas.microsoft.com/office/powerpoint/2010/main" val="3831171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Henry Ross Perot born June 27, 1930) is an American business magnate and former politician. As the founder of the successful Electronic Data Systems corporation, he became a billionaire. He ran an independent presidential campaign in 1992 and a third party campaign in 1996, establishing the Reform Party in the latter election. Both campaigns were among the strongest presidential showings by a third party or independent candidate in U.S. history.</a:t>
            </a:r>
          </a:p>
        </p:txBody>
      </p:sp>
      <p:sp>
        <p:nvSpPr>
          <p:cNvPr id="4" name="Slide Number Placeholder 3"/>
          <p:cNvSpPr>
            <a:spLocks noGrp="1"/>
          </p:cNvSpPr>
          <p:nvPr>
            <p:ph type="sldNum" sz="quarter" idx="10"/>
          </p:nvPr>
        </p:nvSpPr>
        <p:spPr/>
        <p:txBody>
          <a:bodyPr/>
          <a:lstStyle/>
          <a:p>
            <a:fld id="{E4CEDE69-2592-4C69-81DA-F8ABD4F551FA}" type="slidenum">
              <a:rPr lang="en-US" smtClean="0"/>
              <a:t>13</a:t>
            </a:fld>
            <a:endParaRPr lang="en-US"/>
          </a:p>
        </p:txBody>
      </p:sp>
    </p:spTree>
    <p:extLst>
      <p:ext uri="{BB962C8B-B14F-4D97-AF65-F5344CB8AC3E}">
        <p14:creationId xmlns:p14="http://schemas.microsoft.com/office/powerpoint/2010/main" val="3368182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 white">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9"/>
          <p:cNvSpPr>
            <a:spLocks noGrp="1"/>
          </p:cNvSpPr>
          <p:nvPr>
            <p:ph type="body" sz="quarter" idx="11"/>
          </p:nvPr>
        </p:nvSpPr>
        <p:spPr>
          <a:xfrm>
            <a:off x="1371600" y="1828800"/>
            <a:ext cx="6773917" cy="1430337"/>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3636467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 seafoam">
    <p:spTree>
      <p:nvGrpSpPr>
        <p:cNvPr id="1" name=""/>
        <p:cNvGrpSpPr/>
        <p:nvPr/>
      </p:nvGrpSpPr>
      <p:grpSpPr>
        <a:xfrm>
          <a:off x="0" y="0"/>
          <a:ext cx="0" cy="0"/>
          <a:chOff x="0" y="0"/>
          <a:chExt cx="0" cy="0"/>
        </a:xfrm>
      </p:grpSpPr>
      <p:sp>
        <p:nvSpPr>
          <p:cNvPr id="4"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9"/>
          <p:cNvSpPr>
            <a:spLocks noGrp="1"/>
          </p:cNvSpPr>
          <p:nvPr>
            <p:ph type="body" sz="quarter" idx="11"/>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3262049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 seafoam: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7410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on red">
    <p:bg>
      <p:bgPr>
        <a:solidFill>
          <a:schemeClr val="accent2"/>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2213109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red">
    <p:bg>
      <p:bgPr>
        <a:solidFill>
          <a:schemeClr val="accent2"/>
        </a:solidFill>
        <a:effectLst/>
      </p:bgPr>
    </p:bg>
    <p:spTree>
      <p:nvGrpSpPr>
        <p:cNvPr id="1" name=""/>
        <p:cNvGrpSpPr/>
        <p:nvPr/>
      </p:nvGrpSpPr>
      <p:grpSpPr>
        <a:xfrm>
          <a:off x="0" y="0"/>
          <a:ext cx="0" cy="0"/>
          <a:chOff x="0" y="0"/>
          <a:chExt cx="0" cy="0"/>
        </a:xfrm>
      </p:grpSpPr>
      <p:sp>
        <p:nvSpPr>
          <p:cNvPr id="4"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9"/>
          <p:cNvSpPr>
            <a:spLocks noGrp="1"/>
          </p:cNvSpPr>
          <p:nvPr>
            <p:ph type="body" sz="quarter" idx="11"/>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1070716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 red: no heading">
    <p:bg>
      <p:bgPr>
        <a:solidFill>
          <a:schemeClr val="accent2"/>
        </a:solidFill>
        <a:effectLst/>
      </p:bgPr>
    </p:b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4645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with white stam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921352" y="5289707"/>
            <a:ext cx="765448" cy="1148172"/>
          </a:xfrm>
          <a:prstGeom prst="rect">
            <a:avLst/>
          </a:prstGeom>
        </p:spPr>
      </p:pic>
      <p:sp>
        <p:nvSpPr>
          <p:cNvPr id="5" name="Text Placeholder 4"/>
          <p:cNvSpPr>
            <a:spLocks noGrp="1"/>
          </p:cNvSpPr>
          <p:nvPr>
            <p:ph type="body" sz="quarter" idx="10"/>
          </p:nvPr>
        </p:nvSpPr>
        <p:spPr>
          <a:xfrm>
            <a:off x="1371600" y="5486400"/>
            <a:ext cx="6496050" cy="300038"/>
          </a:xfrm>
          <a:prstGeom prst="rect">
            <a:avLst/>
          </a:prstGeom>
        </p:spPr>
        <p:txBody>
          <a:bodyPr vert="horz"/>
          <a:lstStyle/>
          <a:p>
            <a:pPr lvl="0"/>
            <a:r>
              <a:rPr lang="en-US" dirty="0"/>
              <a:t>Click to edit Master text styles</a:t>
            </a:r>
          </a:p>
        </p:txBody>
      </p:sp>
    </p:spTree>
    <p:extLst>
      <p:ext uri="{BB962C8B-B14F-4D97-AF65-F5344CB8AC3E}">
        <p14:creationId xmlns:p14="http://schemas.microsoft.com/office/powerpoint/2010/main" val="3813740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with white stamp">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71600" y="5486400"/>
            <a:ext cx="5707062" cy="317500"/>
          </a:xfrm>
          <a:prstGeom prst="rect">
            <a:avLst/>
          </a:prstGeom>
        </p:spPr>
        <p:txBody>
          <a:bodyPr vert="horz"/>
          <a:lstStyle/>
          <a:p>
            <a:pPr lvl="0"/>
            <a:r>
              <a:rPr lang="en-US" dirty="0"/>
              <a:t>Click to edit Master text styles</a:t>
            </a:r>
          </a:p>
        </p:txBody>
      </p:sp>
    </p:spTree>
    <p:extLst>
      <p:ext uri="{BB962C8B-B14F-4D97-AF65-F5344CB8AC3E}">
        <p14:creationId xmlns:p14="http://schemas.microsoft.com/office/powerpoint/2010/main" val="386818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 teal">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9"/>
          <p:cNvSpPr>
            <a:spLocks noGrp="1"/>
          </p:cNvSpPr>
          <p:nvPr>
            <p:ph type="body" sz="quarter" idx="11"/>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270657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TEMENT on White">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1106434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 white">
    <p:spTree>
      <p:nvGrpSpPr>
        <p:cNvPr id="1" name=""/>
        <p:cNvGrpSpPr/>
        <p:nvPr/>
      </p:nvGrpSpPr>
      <p:grpSpPr>
        <a:xfrm>
          <a:off x="0" y="0"/>
          <a:ext cx="0" cy="0"/>
          <a:chOff x="0" y="0"/>
          <a:chExt cx="0" cy="0"/>
        </a:xfrm>
      </p:grpSpPr>
      <p:sp>
        <p:nvSpPr>
          <p:cNvPr id="5" name="Text Placeholder 11"/>
          <p:cNvSpPr>
            <a:spLocks noGrp="1"/>
          </p:cNvSpPr>
          <p:nvPr>
            <p:ph type="body" sz="quarter" idx="11"/>
          </p:nvPr>
        </p:nvSpPr>
        <p:spPr>
          <a:xfrm>
            <a:off x="1371600" y="3722688"/>
            <a:ext cx="6910388" cy="237331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9"/>
          <p:cNvSpPr>
            <a:spLocks noGrp="1"/>
          </p:cNvSpPr>
          <p:nvPr>
            <p:ph type="body" sz="quarter" idx="12"/>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4262540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 white: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1621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on teal">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198446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 teal">
    <p:spTree>
      <p:nvGrpSpPr>
        <p:cNvPr id="1" name=""/>
        <p:cNvGrpSpPr/>
        <p:nvPr/>
      </p:nvGrpSpPr>
      <p:grpSpPr>
        <a:xfrm>
          <a:off x="0" y="0"/>
          <a:ext cx="0" cy="0"/>
          <a:chOff x="0" y="0"/>
          <a:chExt cx="0" cy="0"/>
        </a:xfrm>
      </p:grpSpPr>
      <p:sp>
        <p:nvSpPr>
          <p:cNvPr id="4" name="Text Placeholder 11"/>
          <p:cNvSpPr>
            <a:spLocks noGrp="1"/>
          </p:cNvSpPr>
          <p:nvPr>
            <p:ph type="body" sz="quarter" idx="11"/>
          </p:nvPr>
        </p:nvSpPr>
        <p:spPr>
          <a:xfrm>
            <a:off x="1371600" y="3722688"/>
            <a:ext cx="6910388" cy="237331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9"/>
          <p:cNvSpPr>
            <a:spLocks noGrp="1"/>
          </p:cNvSpPr>
          <p:nvPr>
            <p:ph type="body" sz="quarter" idx="12"/>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2895997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 teal: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5623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on seafoam">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a:t>Click to edit Master text styles</a:t>
            </a:r>
          </a:p>
        </p:txBody>
      </p:sp>
    </p:spTree>
    <p:extLst>
      <p:ext uri="{BB962C8B-B14F-4D97-AF65-F5344CB8AC3E}">
        <p14:creationId xmlns:p14="http://schemas.microsoft.com/office/powerpoint/2010/main" val="5393747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4.em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4.emf"/><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8.xml"/><Relationship Id="rId1" Type="http://schemas.openxmlformats.org/officeDocument/2006/relationships/slideLayout" Target="../slideLayouts/slideLayout16.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PL Logo web teal.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047" y="456257"/>
            <a:ext cx="2139509" cy="1042812"/>
          </a:xfrm>
          <a:prstGeom prst="rect">
            <a:avLst/>
          </a:prstGeom>
        </p:spPr>
      </p:pic>
    </p:spTree>
    <p:extLst>
      <p:ext uri="{BB962C8B-B14F-4D97-AF65-F5344CB8AC3E}">
        <p14:creationId xmlns:p14="http://schemas.microsoft.com/office/powerpoint/2010/main" val="3224715410"/>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stretch>
            <a:fillRect/>
          </a:stretch>
        </p:blipFill>
        <p:spPr>
          <a:xfrm>
            <a:off x="626047" y="456257"/>
            <a:ext cx="2139509" cy="1050304"/>
          </a:xfrm>
          <a:prstGeom prst="rect">
            <a:avLst/>
          </a:prstGeom>
        </p:spPr>
      </p:pic>
    </p:spTree>
    <p:extLst>
      <p:ext uri="{BB962C8B-B14F-4D97-AF65-F5344CB8AC3E}">
        <p14:creationId xmlns:p14="http://schemas.microsoft.com/office/powerpoint/2010/main" val="1306327663"/>
      </p:ext>
    </p:extLst>
  </p:cSld>
  <p:clrMap bg1="dk1" tx1="lt1" bg2="dk2" tx2="lt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stretch>
            <a:fillRect/>
          </a:stretch>
        </p:blipFill>
        <p:spPr>
          <a:xfrm>
            <a:off x="7921530" y="5289706"/>
            <a:ext cx="765449" cy="1148173"/>
          </a:xfrm>
          <a:prstGeom prst="rect">
            <a:avLst/>
          </a:prstGeom>
        </p:spPr>
      </p:pic>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spTree>
    <p:extLst>
      <p:ext uri="{BB962C8B-B14F-4D97-AF65-F5344CB8AC3E}">
        <p14:creationId xmlns:p14="http://schemas.microsoft.com/office/powerpoint/2010/main" val="1164564799"/>
      </p:ext>
    </p:extLst>
  </p:cSld>
  <p:clrMap bg1="lt1" tx1="dk1" bg2="lt2" tx2="dk2" accent1="accent1" accent2="accent2" accent3="accent3" accent4="accent4" accent5="accent5" accent6="accent6" hlink="hlink" folHlink="folHlink"/>
  <p:sldLayoutIdLst>
    <p:sldLayoutId id="2147483679" r:id="rId1"/>
    <p:sldLayoutId id="2147483656" r:id="rId2"/>
    <p:sldLayoutId id="2147483657" r:id="rId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3" name="Picture 2"/>
          <p:cNvPicPr>
            <a:picLocks noChangeAspect="1"/>
          </p:cNvPicPr>
          <p:nvPr userDrawn="1"/>
        </p:nvPicPr>
        <p:blipFill>
          <a:blip r:embed="rId5"/>
          <a:stretch>
            <a:fillRect/>
          </a:stretch>
        </p:blipFill>
        <p:spPr>
          <a:xfrm>
            <a:off x="7921352" y="5289707"/>
            <a:ext cx="765448" cy="1148172"/>
          </a:xfrm>
          <a:prstGeom prst="rect">
            <a:avLst/>
          </a:prstGeom>
        </p:spPr>
      </p:pic>
    </p:spTree>
    <p:extLst>
      <p:ext uri="{BB962C8B-B14F-4D97-AF65-F5344CB8AC3E}">
        <p14:creationId xmlns:p14="http://schemas.microsoft.com/office/powerpoint/2010/main" val="310418777"/>
      </p:ext>
    </p:extLst>
  </p:cSld>
  <p:clrMap bg1="dk1" tx1="lt1" bg2="dk2" tx2="lt2" accent1="accent1" accent2="accent2" accent3="accent3" accent4="accent4" accent5="accent5" accent6="accent6" hlink="hlink" folHlink="folHlink"/>
  <p:sldLayoutIdLst>
    <p:sldLayoutId id="2147483673" r:id="rId1"/>
    <p:sldLayoutId id="2147483672" r:id="rId2"/>
    <p:sldLayoutId id="2147483674" r:id="rId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3" name="Picture 2"/>
          <p:cNvPicPr>
            <a:picLocks noChangeAspect="1"/>
          </p:cNvPicPr>
          <p:nvPr userDrawn="1"/>
        </p:nvPicPr>
        <p:blipFill>
          <a:blip r:embed="rId5"/>
          <a:stretch>
            <a:fillRect/>
          </a:stretch>
        </p:blipFill>
        <p:spPr>
          <a:xfrm>
            <a:off x="7921352" y="5289707"/>
            <a:ext cx="765448" cy="1148172"/>
          </a:xfrm>
          <a:prstGeom prst="rect">
            <a:avLst/>
          </a:prstGeom>
        </p:spPr>
      </p:pic>
    </p:spTree>
    <p:extLst>
      <p:ext uri="{BB962C8B-B14F-4D97-AF65-F5344CB8AC3E}">
        <p14:creationId xmlns:p14="http://schemas.microsoft.com/office/powerpoint/2010/main" val="1724123529"/>
      </p:ext>
    </p:extLst>
  </p:cSld>
  <p:clrMap bg1="dk1" tx1="lt1" bg2="dk2" tx2="lt2" accent1="accent1" accent2="accent2" accent3="accent3" accent4="accent4" accent5="accent5" accent6="accent6" hlink="hlink" folHlink="folHlink"/>
  <p:sldLayoutIdLst>
    <p:sldLayoutId id="2147483669" r:id="rId1"/>
    <p:sldLayoutId id="2147483659" r:id="rId2"/>
    <p:sldLayoutId id="2147483660" r:id="rId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3" name="Picture 2"/>
          <p:cNvPicPr>
            <a:picLocks noChangeAspect="1"/>
          </p:cNvPicPr>
          <p:nvPr userDrawn="1"/>
        </p:nvPicPr>
        <p:blipFill>
          <a:blip r:embed="rId5"/>
          <a:stretch>
            <a:fillRect/>
          </a:stretch>
        </p:blipFill>
        <p:spPr>
          <a:xfrm>
            <a:off x="7921352" y="5289707"/>
            <a:ext cx="765448" cy="1148172"/>
          </a:xfrm>
          <a:prstGeom prst="rect">
            <a:avLst/>
          </a:prstGeom>
        </p:spPr>
      </p:pic>
    </p:spTree>
    <p:extLst>
      <p:ext uri="{BB962C8B-B14F-4D97-AF65-F5344CB8AC3E}">
        <p14:creationId xmlns:p14="http://schemas.microsoft.com/office/powerpoint/2010/main" val="3701860242"/>
      </p:ext>
    </p:extLst>
  </p:cSld>
  <p:clrMap bg1="dk1" tx1="lt1" bg2="dk2" tx2="lt2" accent1="accent1" accent2="accent2" accent3="accent3" accent4="accent4" accent5="accent5" accent6="accent6" hlink="hlink" folHlink="folHlink"/>
  <p:sldLayoutIdLst>
    <p:sldLayoutId id="2147483670" r:id="rId1"/>
    <p:sldLayoutId id="2147483662" r:id="rId2"/>
    <p:sldLayoutId id="2147483663" r:id="rId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716543"/>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14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9" name="Picture 8" descr="4500411648_874798709f_z.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2716" y="562429"/>
            <a:ext cx="7989454" cy="4489942"/>
          </a:xfrm>
          <a:prstGeom prst="rect">
            <a:avLst/>
          </a:prstGeom>
        </p:spPr>
      </p:pic>
      <p:pic>
        <p:nvPicPr>
          <p:cNvPr id="11" name="Picture 10"/>
          <p:cNvPicPr>
            <a:picLocks noChangeAspect="1"/>
          </p:cNvPicPr>
          <p:nvPr userDrawn="1"/>
        </p:nvPicPr>
        <p:blipFill>
          <a:blip r:embed="rId4"/>
          <a:stretch>
            <a:fillRect/>
          </a:stretch>
        </p:blipFill>
        <p:spPr>
          <a:xfrm>
            <a:off x="7921530" y="5289706"/>
            <a:ext cx="765449" cy="1148173"/>
          </a:xfrm>
          <a:prstGeom prst="rect">
            <a:avLst/>
          </a:prstGeom>
        </p:spPr>
      </p:pic>
    </p:spTree>
    <p:extLst>
      <p:ext uri="{BB962C8B-B14F-4D97-AF65-F5344CB8AC3E}">
        <p14:creationId xmlns:p14="http://schemas.microsoft.com/office/powerpoint/2010/main" val="2481257446"/>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43000" y="5103253"/>
            <a:ext cx="6910388" cy="1172041"/>
          </a:xfrm>
        </p:spPr>
        <p:txBody>
          <a:bodyPr/>
          <a:lstStyle/>
          <a:p>
            <a:pPr marL="0" indent="0">
              <a:buNone/>
            </a:pPr>
            <a:r>
              <a:rPr lang="en-US" sz="2400" dirty="0"/>
              <a:t>By Martha Nelson</a:t>
            </a:r>
          </a:p>
          <a:p>
            <a:pPr marL="0" indent="0">
              <a:buNone/>
            </a:pPr>
            <a:r>
              <a:rPr lang="en-US" sz="2400" dirty="0"/>
              <a:t>Information Specialist</a:t>
            </a:r>
          </a:p>
        </p:txBody>
      </p:sp>
      <p:sp>
        <p:nvSpPr>
          <p:cNvPr id="3" name="Text Placeholder 2"/>
          <p:cNvSpPr>
            <a:spLocks noGrp="1"/>
          </p:cNvSpPr>
          <p:nvPr>
            <p:ph type="body" sz="quarter" idx="11"/>
          </p:nvPr>
        </p:nvSpPr>
        <p:spPr>
          <a:xfrm>
            <a:off x="1143000" y="2722335"/>
            <a:ext cx="7367588" cy="1993099"/>
          </a:xfrm>
        </p:spPr>
        <p:txBody>
          <a:bodyPr/>
          <a:lstStyle/>
          <a:p>
            <a:pPr>
              <a:lnSpc>
                <a:spcPct val="80000"/>
              </a:lnSpc>
            </a:pPr>
            <a:r>
              <a:rPr lang="en-US" sz="6000" dirty="0"/>
              <a:t>Excel 2016 </a:t>
            </a:r>
          </a:p>
          <a:p>
            <a:pPr>
              <a:lnSpc>
                <a:spcPct val="80000"/>
              </a:lnSpc>
            </a:pPr>
            <a:r>
              <a:rPr lang="en-US" sz="6000" dirty="0"/>
              <a:t>Charts for Science	</a:t>
            </a:r>
          </a:p>
        </p:txBody>
      </p:sp>
    </p:spTree>
    <p:extLst>
      <p:ext uri="{BB962C8B-B14F-4D97-AF65-F5344CB8AC3E}">
        <p14:creationId xmlns:p14="http://schemas.microsoft.com/office/powerpoint/2010/main" val="2933273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7764" y="6016959"/>
            <a:ext cx="8121732" cy="1503765"/>
          </a:xfrm>
        </p:spPr>
        <p:txBody>
          <a:bodyPr/>
          <a:lstStyle/>
          <a:p>
            <a:pPr marL="0" indent="-1463040" algn="ctr">
              <a:buNone/>
            </a:pPr>
            <a:r>
              <a:rPr lang="en-US" sz="3600" dirty="0"/>
              <a:t>Dr. John Snow’s Cholera map 1854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847" y="213756"/>
            <a:ext cx="6115792" cy="5702976"/>
          </a:xfrm>
          <a:prstGeom prst="rect">
            <a:avLst/>
          </a:prstGeom>
        </p:spPr>
      </p:pic>
    </p:spTree>
    <p:extLst>
      <p:ext uri="{BB962C8B-B14F-4D97-AF65-F5344CB8AC3E}">
        <p14:creationId xmlns:p14="http://schemas.microsoft.com/office/powerpoint/2010/main" val="3782428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5585"/>
            <a:ext cx="9144000" cy="5812415"/>
          </a:xfrm>
          <a:prstGeom prst="rect">
            <a:avLst/>
          </a:prstGeom>
        </p:spPr>
      </p:pic>
      <p:sp>
        <p:nvSpPr>
          <p:cNvPr id="5" name="TextBox 4"/>
          <p:cNvSpPr txBox="1"/>
          <p:nvPr/>
        </p:nvSpPr>
        <p:spPr>
          <a:xfrm>
            <a:off x="211015" y="120917"/>
            <a:ext cx="4994031" cy="369332"/>
          </a:xfrm>
          <a:prstGeom prst="rect">
            <a:avLst/>
          </a:prstGeom>
          <a:noFill/>
        </p:spPr>
        <p:txBody>
          <a:bodyPr wrap="square" rtlCol="0">
            <a:spAutoFit/>
          </a:bodyPr>
          <a:lstStyle/>
          <a:p>
            <a:r>
              <a:rPr lang="en-US" dirty="0"/>
              <a:t>Data:  CDC and Waffle House</a:t>
            </a:r>
          </a:p>
        </p:txBody>
      </p:sp>
      <p:sp>
        <p:nvSpPr>
          <p:cNvPr id="6" name="TextBox 5"/>
          <p:cNvSpPr txBox="1"/>
          <p:nvPr/>
        </p:nvSpPr>
        <p:spPr>
          <a:xfrm>
            <a:off x="240323" y="539317"/>
            <a:ext cx="2262554" cy="369332"/>
          </a:xfrm>
          <a:prstGeom prst="rect">
            <a:avLst/>
          </a:prstGeom>
          <a:noFill/>
        </p:spPr>
        <p:txBody>
          <a:bodyPr wrap="square" rtlCol="0">
            <a:spAutoFit/>
          </a:bodyPr>
          <a:lstStyle/>
          <a:p>
            <a:r>
              <a:rPr lang="en-US" dirty="0"/>
              <a:t>Tools:  ArcGIS Pro</a:t>
            </a:r>
          </a:p>
        </p:txBody>
      </p:sp>
    </p:spTree>
    <p:extLst>
      <p:ext uri="{BB962C8B-B14F-4D97-AF65-F5344CB8AC3E}">
        <p14:creationId xmlns:p14="http://schemas.microsoft.com/office/powerpoint/2010/main" val="3110306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1635" y="2677117"/>
            <a:ext cx="4554071" cy="1503765"/>
          </a:xfrm>
        </p:spPr>
        <p:txBody>
          <a:bodyPr/>
          <a:lstStyle/>
          <a:p>
            <a:pPr marL="0" indent="-1463040" algn="ctr">
              <a:buNone/>
            </a:pPr>
            <a:r>
              <a:rPr lang="en-US" sz="5400" dirty="0"/>
              <a:t>An historic line graph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4274441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4435" y="5567083"/>
            <a:ext cx="6507862" cy="988423"/>
          </a:xfrm>
        </p:spPr>
        <p:txBody>
          <a:bodyPr/>
          <a:lstStyle/>
          <a:p>
            <a:pPr marL="0" indent="-1463040" algn="ctr">
              <a:buNone/>
            </a:pPr>
            <a:r>
              <a:rPr lang="en-US" sz="5400" dirty="0"/>
              <a:t>H Ross Perot -1992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2926"/>
          </a:xfrm>
          <a:prstGeom prst="rect">
            <a:avLst/>
          </a:prstGeom>
        </p:spPr>
      </p:pic>
    </p:spTree>
    <p:extLst>
      <p:ext uri="{BB962C8B-B14F-4D97-AF65-F5344CB8AC3E}">
        <p14:creationId xmlns:p14="http://schemas.microsoft.com/office/powerpoint/2010/main" val="1457495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319998" y="209811"/>
            <a:ext cx="3556716" cy="977030"/>
          </a:xfrm>
        </p:spPr>
        <p:txBody>
          <a:bodyPr/>
          <a:lstStyle/>
          <a:p>
            <a:r>
              <a:rPr lang="en-US" dirty="0"/>
              <a:t>Edward </a:t>
            </a:r>
            <a:r>
              <a:rPr lang="en-US" dirty="0" err="1"/>
              <a:t>Tufte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4" y="50104"/>
            <a:ext cx="4571448" cy="3378896"/>
          </a:xfrm>
          <a:prstGeom prst="rect">
            <a:avLst/>
          </a:prstGeom>
          <a:ln w="28575">
            <a:solidFill>
              <a:schemeClr val="accent3"/>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0844" y="3467284"/>
            <a:ext cx="5334000" cy="3371850"/>
          </a:xfrm>
          <a:prstGeom prst="rect">
            <a:avLst/>
          </a:prstGeom>
          <a:ln w="19050">
            <a:solidFill>
              <a:schemeClr val="accent5"/>
            </a:solidFill>
          </a:ln>
        </p:spPr>
      </p:pic>
      <p:sp>
        <p:nvSpPr>
          <p:cNvPr id="7" name="TextBox 6"/>
          <p:cNvSpPr txBox="1"/>
          <p:nvPr/>
        </p:nvSpPr>
        <p:spPr>
          <a:xfrm>
            <a:off x="4740567" y="1370220"/>
            <a:ext cx="3394553" cy="369332"/>
          </a:xfrm>
          <a:prstGeom prst="rect">
            <a:avLst/>
          </a:prstGeom>
          <a:noFill/>
        </p:spPr>
        <p:txBody>
          <a:bodyPr wrap="square" rtlCol="0">
            <a:spAutoFit/>
          </a:bodyPr>
          <a:lstStyle/>
          <a:p>
            <a:r>
              <a:rPr lang="en-US" dirty="0"/>
              <a:t>Original chart by Carl Sagan</a:t>
            </a:r>
          </a:p>
        </p:txBody>
      </p:sp>
      <p:sp>
        <p:nvSpPr>
          <p:cNvPr id="8" name="Curved Right Arrow 7"/>
          <p:cNvSpPr/>
          <p:nvPr/>
        </p:nvSpPr>
        <p:spPr>
          <a:xfrm rot="19897732">
            <a:off x="1030310" y="3799268"/>
            <a:ext cx="1957589" cy="215077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56320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Effect>
                      <a14:saturation sat="66000"/>
                    </a14:imgEffect>
                  </a14:imgLayer>
                </a14:imgProps>
              </a:ext>
              <a:ext uri="{28A0092B-C50C-407E-A947-70E740481C1C}">
                <a14:useLocalDpi xmlns:a14="http://schemas.microsoft.com/office/drawing/2010/main" val="0"/>
              </a:ext>
            </a:extLst>
          </a:blip>
          <a:srcRect r="11413"/>
          <a:stretch/>
        </p:blipFill>
        <p:spPr>
          <a:xfrm>
            <a:off x="0" y="0"/>
            <a:ext cx="9119937" cy="6858000"/>
          </a:xfrm>
          <a:prstGeom prst="rect">
            <a:avLst/>
          </a:prstGeom>
        </p:spPr>
      </p:pic>
      <p:sp>
        <p:nvSpPr>
          <p:cNvPr id="3" name="Text Placeholder 2"/>
          <p:cNvSpPr>
            <a:spLocks noGrp="1"/>
          </p:cNvSpPr>
          <p:nvPr>
            <p:ph type="body" sz="quarter" idx="12"/>
          </p:nvPr>
        </p:nvSpPr>
        <p:spPr>
          <a:xfrm>
            <a:off x="400015" y="1828800"/>
            <a:ext cx="8319905" cy="4355432"/>
          </a:xfrm>
        </p:spPr>
        <p:txBody>
          <a:bodyPr/>
          <a:lstStyle/>
          <a:p>
            <a:pPr algn="ctr"/>
            <a:r>
              <a:rPr lang="en-US" sz="7200" b="1" dirty="0">
                <a:solidFill>
                  <a:schemeClr val="bg1"/>
                </a:solidFill>
              </a:rPr>
              <a:t>Things I think about before creating a chart</a:t>
            </a:r>
          </a:p>
        </p:txBody>
      </p:sp>
    </p:spTree>
    <p:extLst>
      <p:ext uri="{BB962C8B-B14F-4D97-AF65-F5344CB8AC3E}">
        <p14:creationId xmlns:p14="http://schemas.microsoft.com/office/powerpoint/2010/main" val="4215481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735" y="1993453"/>
            <a:ext cx="8927810" cy="1073132"/>
          </a:xfrm>
        </p:spPr>
        <p:txBody>
          <a:bodyPr/>
          <a:lstStyle/>
          <a:p>
            <a:pPr marL="914400" indent="-914400" defTabSz="249238">
              <a:buFont typeface="+mj-lt"/>
              <a:buAutoNum type="arabicPeriod"/>
            </a:pPr>
            <a:r>
              <a:rPr lang="en-US" sz="5400" dirty="0"/>
              <a:t>Who is your audience?</a:t>
            </a:r>
          </a:p>
          <a:p>
            <a:pPr lvl="2" defTabSz="511175">
              <a:buFont typeface="Arial" panose="020B0604020202020204" pitchFamily="34" charset="0"/>
              <a:buChar char="•"/>
            </a:pPr>
            <a:endParaRPr lang="en-US" sz="5400" dirty="0"/>
          </a:p>
          <a:p>
            <a:pPr marL="0" indent="-1463040" algn="ctr">
              <a:buNone/>
            </a:pPr>
            <a:endParaRPr lang="en-US" sz="5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011" b="13615"/>
          <a:stretch/>
        </p:blipFill>
        <p:spPr>
          <a:xfrm>
            <a:off x="0" y="4332018"/>
            <a:ext cx="9208574" cy="2538339"/>
          </a:xfrm>
          <a:prstGeom prst="rect">
            <a:avLst/>
          </a:prstGeom>
        </p:spPr>
      </p:pic>
    </p:spTree>
    <p:extLst>
      <p:ext uri="{BB962C8B-B14F-4D97-AF65-F5344CB8AC3E}">
        <p14:creationId xmlns:p14="http://schemas.microsoft.com/office/powerpoint/2010/main" val="2969305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3678" y="271181"/>
            <a:ext cx="7761249" cy="1754326"/>
          </a:xfrm>
          <a:prstGeom prst="rect">
            <a:avLst/>
          </a:prstGeom>
        </p:spPr>
        <p:txBody>
          <a:bodyPr wrap="square">
            <a:spAutoFit/>
          </a:bodyPr>
          <a:lstStyle/>
          <a:p>
            <a:pPr marL="914400" indent="-914400" algn="ctr" defTabSz="511175">
              <a:buFont typeface="+mj-lt"/>
              <a:buAutoNum type="arabicPeriod" startAt="2"/>
            </a:pPr>
            <a:r>
              <a:rPr lang="en-US" sz="5400" dirty="0"/>
              <a:t>How it will be used</a:t>
            </a:r>
          </a:p>
          <a:p>
            <a:pPr algn="ctr" defTabSz="511175"/>
            <a:r>
              <a:rPr lang="en-US" sz="5400" dirty="0"/>
              <a:t>Print or online?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352" y="2031347"/>
            <a:ext cx="5099899" cy="4625931"/>
          </a:xfrm>
          <a:prstGeom prst="rect">
            <a:avLst/>
          </a:prstGeom>
        </p:spPr>
      </p:pic>
      <p:sp>
        <p:nvSpPr>
          <p:cNvPr id="5" name="TextBox 4"/>
          <p:cNvSpPr txBox="1"/>
          <p:nvPr/>
        </p:nvSpPr>
        <p:spPr>
          <a:xfrm>
            <a:off x="111512" y="5397410"/>
            <a:ext cx="2044352" cy="646331"/>
          </a:xfrm>
          <a:prstGeom prst="rect">
            <a:avLst/>
          </a:prstGeom>
          <a:noFill/>
        </p:spPr>
        <p:txBody>
          <a:bodyPr wrap="square" rtlCol="0">
            <a:spAutoFit/>
          </a:bodyPr>
          <a:lstStyle/>
          <a:p>
            <a:r>
              <a:rPr lang="en-US" dirty="0"/>
              <a:t>JSTOR retrieved article</a:t>
            </a:r>
          </a:p>
        </p:txBody>
      </p:sp>
    </p:spTree>
    <p:extLst>
      <p:ext uri="{BB962C8B-B14F-4D97-AF65-F5344CB8AC3E}">
        <p14:creationId xmlns:p14="http://schemas.microsoft.com/office/powerpoint/2010/main" val="3258250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6003" y="274284"/>
            <a:ext cx="8431862" cy="3432743"/>
          </a:xfrm>
        </p:spPr>
        <p:txBody>
          <a:bodyPr/>
          <a:lstStyle/>
          <a:p>
            <a:pPr marL="0" indent="0">
              <a:buNone/>
            </a:pPr>
            <a:r>
              <a:rPr lang="en-US" sz="4000" dirty="0"/>
              <a:t>Where will you get your data?</a:t>
            </a:r>
          </a:p>
          <a:p>
            <a:r>
              <a:rPr lang="en-US" sz="3600" dirty="0"/>
              <a:t>Personal data you have collected</a:t>
            </a:r>
          </a:p>
          <a:p>
            <a:r>
              <a:rPr lang="en-US" sz="3600" dirty="0"/>
              <a:t>From an employer</a:t>
            </a:r>
          </a:p>
          <a:p>
            <a:r>
              <a:rPr lang="en-US" sz="3600" dirty="0"/>
              <a:t>Government websites</a:t>
            </a:r>
          </a:p>
          <a:p>
            <a:r>
              <a:rPr lang="en-US" sz="3600" dirty="0"/>
              <a:t>Wikipedia, ESPN, Dow Jones</a:t>
            </a:r>
          </a:p>
          <a:p>
            <a:endParaRPr lang="en-US" sz="36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8678"/>
          <a:stretch/>
        </p:blipFill>
        <p:spPr>
          <a:xfrm>
            <a:off x="0" y="3629926"/>
            <a:ext cx="9151537" cy="3228074"/>
          </a:xfrm>
          <a:prstGeom prst="rect">
            <a:avLst/>
          </a:prstGeom>
        </p:spPr>
      </p:pic>
    </p:spTree>
    <p:extLst>
      <p:ext uri="{BB962C8B-B14F-4D97-AF65-F5344CB8AC3E}">
        <p14:creationId xmlns:p14="http://schemas.microsoft.com/office/powerpoint/2010/main" val="1553045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6807" y="4065208"/>
            <a:ext cx="8682033" cy="2701352"/>
          </a:xfrm>
        </p:spPr>
        <p:txBody>
          <a:bodyPr/>
          <a:lstStyle/>
          <a:p>
            <a:pPr marL="115888" lvl="2" indent="0" defTabSz="511175">
              <a:buNone/>
            </a:pPr>
            <a:r>
              <a:rPr lang="en-US" sz="3600" dirty="0"/>
              <a:t>A conductor wore a heart monitor during The Nutcracker.  He annotated his Health app report </a:t>
            </a:r>
          </a:p>
          <a:p>
            <a:pPr marL="115888" lvl="2" indent="0" defTabSz="511175">
              <a:buNone/>
            </a:pPr>
            <a:r>
              <a:rPr lang="en-US" sz="3600" i="1" dirty="0"/>
              <a:t>- </a:t>
            </a:r>
            <a:r>
              <a:rPr lang="en-US" sz="3600" i="1" dirty="0" err="1"/>
              <a:t>AeroMaestro</a:t>
            </a:r>
            <a:endParaRPr lang="en-US" sz="3600" i="1" dirty="0"/>
          </a:p>
          <a:p>
            <a:pPr marL="0" indent="-1463040" algn="ctr">
              <a:buNone/>
            </a:pPr>
            <a:endParaRPr lang="en-US" sz="5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815967"/>
          </a:xfrm>
          <a:prstGeom prst="rect">
            <a:avLst/>
          </a:prstGeom>
        </p:spPr>
      </p:pic>
    </p:spTree>
    <p:extLst>
      <p:ext uri="{BB962C8B-B14F-4D97-AF65-F5344CB8AC3E}">
        <p14:creationId xmlns:p14="http://schemas.microsoft.com/office/powerpoint/2010/main" val="2681110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91988" y="2523693"/>
            <a:ext cx="7538803" cy="1503765"/>
          </a:xfrm>
        </p:spPr>
        <p:txBody>
          <a:bodyPr/>
          <a:lstStyle/>
          <a:p>
            <a:pPr marL="0" indent="-1463040" algn="ctr">
              <a:buNone/>
            </a:pPr>
            <a:r>
              <a:rPr lang="en-US" sz="5400" dirty="0"/>
              <a:t>Charts communicate information visually</a:t>
            </a:r>
          </a:p>
        </p:txBody>
      </p:sp>
    </p:spTree>
    <p:extLst>
      <p:ext uri="{BB962C8B-B14F-4D97-AF65-F5344CB8AC3E}">
        <p14:creationId xmlns:p14="http://schemas.microsoft.com/office/powerpoint/2010/main" val="4035889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0" y="389392"/>
            <a:ext cx="9144000" cy="1439408"/>
          </a:xfrm>
        </p:spPr>
        <p:txBody>
          <a:bodyPr/>
          <a:lstStyle/>
          <a:p>
            <a:pPr algn="ctr"/>
            <a:r>
              <a:rPr lang="en-US" b="1" dirty="0"/>
              <a:t>Minnesota's Voyageurs Wolf Project data maps</a:t>
            </a:r>
          </a:p>
          <a:p>
            <a:pPr algn="ct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43" y="1930400"/>
            <a:ext cx="8453815" cy="4755271"/>
          </a:xfrm>
          <a:prstGeom prst="rect">
            <a:avLst/>
          </a:prstGeom>
        </p:spPr>
      </p:pic>
    </p:spTree>
    <p:extLst>
      <p:ext uri="{BB962C8B-B14F-4D97-AF65-F5344CB8AC3E}">
        <p14:creationId xmlns:p14="http://schemas.microsoft.com/office/powerpoint/2010/main" val="3692212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29247" y="251460"/>
            <a:ext cx="8496720" cy="1439408"/>
          </a:xfrm>
        </p:spPr>
        <p:txBody>
          <a:bodyPr/>
          <a:lstStyle/>
          <a:p>
            <a:r>
              <a:rPr lang="en-US" dirty="0"/>
              <a:t>Sleep patterns of the first six months of an infant’s life.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5508" y="1690868"/>
            <a:ext cx="5073874" cy="5066032"/>
          </a:xfrm>
          <a:prstGeom prst="rect">
            <a:avLst/>
          </a:prstGeom>
        </p:spPr>
      </p:pic>
      <p:sp>
        <p:nvSpPr>
          <p:cNvPr id="5" name="TextBox 4"/>
          <p:cNvSpPr txBox="1"/>
          <p:nvPr/>
        </p:nvSpPr>
        <p:spPr>
          <a:xfrm>
            <a:off x="129247" y="2016369"/>
            <a:ext cx="3669030" cy="646331"/>
          </a:xfrm>
          <a:prstGeom prst="rect">
            <a:avLst/>
          </a:prstGeom>
          <a:noFill/>
        </p:spPr>
        <p:txBody>
          <a:bodyPr wrap="square" rtlCol="0">
            <a:spAutoFit/>
          </a:bodyPr>
          <a:lstStyle/>
          <a:p>
            <a:r>
              <a:rPr lang="en-US" dirty="0"/>
              <a:t>Tracked using: Baby Connect iPhone app.</a:t>
            </a:r>
          </a:p>
        </p:txBody>
      </p:sp>
      <p:sp>
        <p:nvSpPr>
          <p:cNvPr id="6" name="TextBox 5"/>
          <p:cNvSpPr txBox="1"/>
          <p:nvPr/>
        </p:nvSpPr>
        <p:spPr>
          <a:xfrm>
            <a:off x="129248" y="3083169"/>
            <a:ext cx="3669030" cy="646331"/>
          </a:xfrm>
          <a:prstGeom prst="rect">
            <a:avLst/>
          </a:prstGeom>
          <a:noFill/>
        </p:spPr>
        <p:txBody>
          <a:bodyPr wrap="square" rtlCol="0">
            <a:spAutoFit/>
          </a:bodyPr>
          <a:lstStyle/>
          <a:p>
            <a:r>
              <a:rPr lang="en-US" dirty="0"/>
              <a:t>CAD package Rhinoceros  with Grasshopper plugin</a:t>
            </a:r>
          </a:p>
        </p:txBody>
      </p:sp>
      <p:sp>
        <p:nvSpPr>
          <p:cNvPr id="7" name="TextBox 6"/>
          <p:cNvSpPr txBox="1"/>
          <p:nvPr/>
        </p:nvSpPr>
        <p:spPr>
          <a:xfrm>
            <a:off x="293077" y="4360985"/>
            <a:ext cx="3505200" cy="369332"/>
          </a:xfrm>
          <a:prstGeom prst="rect">
            <a:avLst/>
          </a:prstGeom>
          <a:noFill/>
        </p:spPr>
        <p:txBody>
          <a:bodyPr wrap="square" rtlCol="0">
            <a:spAutoFit/>
          </a:bodyPr>
          <a:lstStyle/>
          <a:p>
            <a:r>
              <a:rPr lang="en-US" dirty="0"/>
              <a:t>Adobe Illustrator for colors</a:t>
            </a:r>
          </a:p>
        </p:txBody>
      </p:sp>
    </p:spTree>
    <p:extLst>
      <p:ext uri="{BB962C8B-B14F-4D97-AF65-F5344CB8AC3E}">
        <p14:creationId xmlns:p14="http://schemas.microsoft.com/office/powerpoint/2010/main" val="1023460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0010" y="368135"/>
            <a:ext cx="8604333" cy="5830784"/>
          </a:xfrm>
        </p:spPr>
        <p:txBody>
          <a:bodyPr/>
          <a:lstStyle/>
          <a:p>
            <a:pPr marL="0" indent="0">
              <a:buNone/>
            </a:pPr>
            <a:r>
              <a:rPr lang="en-US" sz="3600" dirty="0"/>
              <a:t>What software will you use?</a:t>
            </a:r>
          </a:p>
          <a:p>
            <a:pPr marL="0" indent="0">
              <a:buNone/>
            </a:pPr>
            <a:endParaRPr lang="en-US" sz="3600" dirty="0"/>
          </a:p>
          <a:p>
            <a:r>
              <a:rPr lang="en-US" sz="3600" dirty="0"/>
              <a:t>R – statistics program</a:t>
            </a:r>
          </a:p>
          <a:p>
            <a:r>
              <a:rPr lang="en-US" sz="3600" dirty="0"/>
              <a:t>Excel – Microsoft Office spreadsheet</a:t>
            </a:r>
          </a:p>
          <a:p>
            <a:r>
              <a:rPr lang="en-US" sz="3600" dirty="0"/>
              <a:t>Python – web dev language</a:t>
            </a:r>
          </a:p>
          <a:p>
            <a:r>
              <a:rPr lang="en-US" sz="3600" dirty="0"/>
              <a:t>Chart generators on the web</a:t>
            </a:r>
          </a:p>
          <a:p>
            <a:r>
              <a:rPr lang="en-US" sz="3600" dirty="0"/>
              <a:t>Google Sheets &amp; charts</a:t>
            </a:r>
          </a:p>
        </p:txBody>
      </p:sp>
    </p:spTree>
    <p:extLst>
      <p:ext uri="{BB962C8B-B14F-4D97-AF65-F5344CB8AC3E}">
        <p14:creationId xmlns:p14="http://schemas.microsoft.com/office/powerpoint/2010/main" val="1982582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ext Placeholder 2"/>
          <p:cNvSpPr>
            <a:spLocks noGrp="1"/>
          </p:cNvSpPr>
          <p:nvPr>
            <p:ph type="body" sz="quarter" idx="12"/>
          </p:nvPr>
        </p:nvSpPr>
        <p:spPr>
          <a:xfrm>
            <a:off x="560070" y="297180"/>
            <a:ext cx="7173967" cy="2296658"/>
          </a:xfrm>
        </p:spPr>
        <p:txBody>
          <a:bodyPr/>
          <a:lstStyle/>
          <a:p>
            <a:r>
              <a:rPr lang="en-US" dirty="0"/>
              <a:t>Google forms</a:t>
            </a:r>
          </a:p>
          <a:p>
            <a:r>
              <a:rPr lang="en-US" dirty="0"/>
              <a:t>Google Charts  (all free!)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00" y="2593838"/>
            <a:ext cx="8521844" cy="4114800"/>
          </a:xfrm>
          <a:prstGeom prst="rect">
            <a:avLst/>
          </a:prstGeom>
        </p:spPr>
      </p:pic>
    </p:spTree>
    <p:extLst>
      <p:ext uri="{BB962C8B-B14F-4D97-AF65-F5344CB8AC3E}">
        <p14:creationId xmlns:p14="http://schemas.microsoft.com/office/powerpoint/2010/main" val="956493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4078" y="5533901"/>
            <a:ext cx="6773917" cy="1104405"/>
          </a:xfrm>
        </p:spPr>
        <p:txBody>
          <a:bodyPr/>
          <a:lstStyle/>
          <a:p>
            <a:pPr marL="0" indent="0">
              <a:buNone/>
            </a:pPr>
            <a:r>
              <a:rPr lang="en-US" dirty="0"/>
              <a:t>Many possible ways and processes to create a wonderful chart for science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987" y="403018"/>
            <a:ext cx="5622409" cy="4727121"/>
          </a:xfrm>
          <a:prstGeom prst="rect">
            <a:avLst/>
          </a:prstGeom>
        </p:spPr>
      </p:pic>
    </p:spTree>
    <p:extLst>
      <p:ext uri="{BB962C8B-B14F-4D97-AF65-F5344CB8AC3E}">
        <p14:creationId xmlns:p14="http://schemas.microsoft.com/office/powerpoint/2010/main" val="350823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371600" y="2266682"/>
            <a:ext cx="6910388" cy="3829318"/>
          </a:xfrm>
        </p:spPr>
        <p:txBody>
          <a:bodyPr/>
          <a:lstStyle/>
          <a:p>
            <a:r>
              <a:rPr lang="en-US" sz="4000" dirty="0"/>
              <a:t>Microsoft Power BI</a:t>
            </a:r>
          </a:p>
          <a:p>
            <a:r>
              <a:rPr lang="en-US" sz="4000" dirty="0"/>
              <a:t>Tableau</a:t>
            </a:r>
          </a:p>
          <a:p>
            <a:r>
              <a:rPr lang="en-US" sz="4000" dirty="0" err="1"/>
              <a:t>QlikView</a:t>
            </a:r>
            <a:endParaRPr lang="en-US" sz="4000" dirty="0"/>
          </a:p>
          <a:p>
            <a:r>
              <a:rPr lang="en-US" sz="4000" dirty="0"/>
              <a:t>Illustrator and other image / photo programs</a:t>
            </a:r>
          </a:p>
        </p:txBody>
      </p:sp>
      <p:sp>
        <p:nvSpPr>
          <p:cNvPr id="3" name="Text Placeholder 2"/>
          <p:cNvSpPr>
            <a:spLocks noGrp="1"/>
          </p:cNvSpPr>
          <p:nvPr>
            <p:ph type="body" sz="quarter" idx="12"/>
          </p:nvPr>
        </p:nvSpPr>
        <p:spPr>
          <a:xfrm>
            <a:off x="985233" y="708338"/>
            <a:ext cx="6773917" cy="1439408"/>
          </a:xfrm>
        </p:spPr>
        <p:txBody>
          <a:bodyPr/>
          <a:lstStyle/>
          <a:p>
            <a:r>
              <a:rPr lang="en-US" sz="5400" dirty="0"/>
              <a:t>Beyond Excel:</a:t>
            </a:r>
          </a:p>
        </p:txBody>
      </p:sp>
    </p:spTree>
    <p:extLst>
      <p:ext uri="{BB962C8B-B14F-4D97-AF65-F5344CB8AC3E}">
        <p14:creationId xmlns:p14="http://schemas.microsoft.com/office/powerpoint/2010/main" val="3232060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31372" y="141514"/>
            <a:ext cx="6773917" cy="3048000"/>
          </a:xfrm>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40231"/>
          </a:xfrm>
          <a:prstGeom prst="rect">
            <a:avLst/>
          </a:prstGeom>
        </p:spPr>
      </p:pic>
    </p:spTree>
    <p:extLst>
      <p:ext uri="{BB962C8B-B14F-4D97-AF65-F5344CB8AC3E}">
        <p14:creationId xmlns:p14="http://schemas.microsoft.com/office/powerpoint/2010/main" val="1458850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66255" y="5664530"/>
            <a:ext cx="8115733" cy="431469"/>
          </a:xfrm>
        </p:spPr>
        <p:txBody>
          <a:bodyPr/>
          <a:lstStyle/>
          <a:p>
            <a:pPr marL="0" indent="0">
              <a:buNone/>
            </a:pPr>
            <a:r>
              <a:rPr lang="en-US" sz="1200" dirty="0"/>
              <a:t>https://public.tableau.com/profile/andy.kriebel#!/vizhome/VisualVocabulary/VisualVocabulary</a:t>
            </a:r>
          </a:p>
          <a:p>
            <a:endParaRPr lang="en-US" dirty="0"/>
          </a:p>
        </p:txBody>
      </p:sp>
      <p:sp>
        <p:nvSpPr>
          <p:cNvPr id="3" name="Text Placeholder 2"/>
          <p:cNvSpPr>
            <a:spLocks noGrp="1"/>
          </p:cNvSpPr>
          <p:nvPr>
            <p:ph type="body" sz="quarter" idx="12"/>
          </p:nvPr>
        </p:nvSpPr>
        <p:spPr/>
        <p:txBody>
          <a:bodyPr/>
          <a:lstStyle/>
          <a:p>
            <a:endParaRPr lang="en-US"/>
          </a:p>
        </p:txBody>
      </p:sp>
      <p:pic>
        <p:nvPicPr>
          <p:cNvPr id="2050" name="Picture 2" descr="https://lh4.googleusercontent.com/KQ4ChEzMhQ6vsvZfMNeTf8fze_-jfq1aAeBbeYYU9BRHecz7-R2SID7DreJoaO3MsDNzjhmVPnHoMYD18qh5Q6TAJnz869hVhbYali4uLvEIMUAlI5zXE96PZi9yfiig1EGUFV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1" y="0"/>
            <a:ext cx="9174401" cy="4778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316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34682" y="1828800"/>
            <a:ext cx="3393988" cy="2512541"/>
          </a:xfrm>
        </p:spPr>
        <p:txBody>
          <a:bodyPr/>
          <a:lstStyle/>
          <a:p>
            <a:pPr indent="-1463040" algn="ctr"/>
            <a:r>
              <a:rPr lang="en-US" sz="3600" dirty="0"/>
              <a:t>Charts communicate information visually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93895" cy="6858000"/>
          </a:xfrm>
          <a:prstGeom prst="rect">
            <a:avLst/>
          </a:prstGeom>
        </p:spPr>
      </p:pic>
    </p:spTree>
    <p:extLst>
      <p:ext uri="{BB962C8B-B14F-4D97-AF65-F5344CB8AC3E}">
        <p14:creationId xmlns:p14="http://schemas.microsoft.com/office/powerpoint/2010/main" val="2870032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9468" y="5082639"/>
            <a:ext cx="8453893" cy="1472541"/>
          </a:xfrm>
        </p:spPr>
        <p:txBody>
          <a:bodyPr/>
          <a:lstStyle/>
          <a:p>
            <a:pPr lvl="2" defTabSz="511175">
              <a:buFont typeface="Arial" panose="020B0604020202020204" pitchFamily="34" charset="0"/>
              <a:buChar char="•"/>
            </a:pPr>
            <a:endParaRPr lang="en-US" sz="5400" dirty="0"/>
          </a:p>
          <a:p>
            <a:pPr marL="0" indent="-1463040" algn="ctr">
              <a:buNone/>
            </a:pPr>
            <a:endParaRPr lang="en-US" sz="5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692"/>
            <a:ext cx="9144000" cy="6470615"/>
          </a:xfrm>
          <a:prstGeom prst="rect">
            <a:avLst/>
          </a:prstGeom>
        </p:spPr>
      </p:pic>
    </p:spTree>
    <p:extLst>
      <p:ext uri="{BB962C8B-B14F-4D97-AF65-F5344CB8AC3E}">
        <p14:creationId xmlns:p14="http://schemas.microsoft.com/office/powerpoint/2010/main" val="1132756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91988" y="2523693"/>
            <a:ext cx="7538803" cy="1503765"/>
          </a:xfrm>
        </p:spPr>
        <p:txBody>
          <a:bodyPr/>
          <a:lstStyle/>
          <a:p>
            <a:pPr marL="0" indent="-1463040" algn="ctr">
              <a:buNone/>
            </a:pPr>
            <a:r>
              <a:rPr lang="en-US" sz="5400" dirty="0"/>
              <a:t>Charts communicate information visually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89143" cy="6858000"/>
          </a:xfrm>
          <a:prstGeom prst="rect">
            <a:avLst/>
          </a:prstGeom>
        </p:spPr>
      </p:pic>
      <p:sp>
        <p:nvSpPr>
          <p:cNvPr id="4" name="TextBox 3"/>
          <p:cNvSpPr txBox="1"/>
          <p:nvPr/>
        </p:nvSpPr>
        <p:spPr>
          <a:xfrm>
            <a:off x="596152" y="1000237"/>
            <a:ext cx="4083424" cy="523220"/>
          </a:xfrm>
          <a:prstGeom prst="rect">
            <a:avLst/>
          </a:prstGeom>
          <a:solidFill>
            <a:schemeClr val="accent2">
              <a:lumMod val="20000"/>
              <a:lumOff val="80000"/>
            </a:schemeClr>
          </a:solidFill>
          <a:ln>
            <a:solidFill>
              <a:schemeClr val="accent1">
                <a:lumMod val="75000"/>
              </a:schemeClr>
            </a:solidFill>
          </a:ln>
        </p:spPr>
        <p:txBody>
          <a:bodyPr wrap="square" rtlCol="0">
            <a:spAutoFit/>
          </a:bodyPr>
          <a:lstStyle/>
          <a:p>
            <a:r>
              <a:rPr lang="en-US" sz="2800" b="1" dirty="0">
                <a:solidFill>
                  <a:schemeClr val="bg1"/>
                </a:solidFill>
              </a:rPr>
              <a:t>William </a:t>
            </a:r>
            <a:r>
              <a:rPr lang="en-US" sz="2800" b="1" dirty="0" err="1">
                <a:solidFill>
                  <a:schemeClr val="bg1"/>
                </a:solidFill>
              </a:rPr>
              <a:t>Playfair</a:t>
            </a:r>
            <a:r>
              <a:rPr lang="en-US" sz="2800" b="1" dirty="0">
                <a:solidFill>
                  <a:schemeClr val="bg1"/>
                </a:solidFill>
              </a:rPr>
              <a:t> - 1786</a:t>
            </a:r>
          </a:p>
        </p:txBody>
      </p:sp>
    </p:spTree>
    <p:extLst>
      <p:ext uri="{BB962C8B-B14F-4D97-AF65-F5344CB8AC3E}">
        <p14:creationId xmlns:p14="http://schemas.microsoft.com/office/powerpoint/2010/main" val="3907797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21269" y="527932"/>
            <a:ext cx="2833353" cy="528034"/>
          </a:xfrm>
        </p:spPr>
        <p:txBody>
          <a:bodyPr/>
          <a:lstStyle/>
          <a:p>
            <a:pPr marL="0" indent="0">
              <a:buNone/>
            </a:pPr>
            <a:r>
              <a:rPr lang="en-US" dirty="0"/>
              <a:t>PeltierTech.com</a:t>
            </a:r>
          </a:p>
        </p:txBody>
      </p:sp>
      <p:sp>
        <p:nvSpPr>
          <p:cNvPr id="3" name="Text Placeholder 2"/>
          <p:cNvSpPr>
            <a:spLocks noGrp="1"/>
          </p:cNvSpPr>
          <p:nvPr>
            <p:ph type="body" sz="quarter" idx="12"/>
          </p:nvPr>
        </p:nvSpPr>
        <p:spPr>
          <a:xfrm>
            <a:off x="90154" y="218941"/>
            <a:ext cx="4272142" cy="824248"/>
          </a:xfrm>
        </p:spPr>
        <p:txBody>
          <a:bodyPr/>
          <a:lstStyle/>
          <a:p>
            <a:r>
              <a:rPr lang="en-US" sz="5400" dirty="0"/>
              <a:t>John Peltier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3" y="2342501"/>
            <a:ext cx="4272142" cy="4467515"/>
          </a:xfrm>
          <a:prstGeom prst="rect">
            <a:avLst/>
          </a:prstGeom>
          <a:ln w="38100">
            <a:solidFill>
              <a:srgbClr val="FFC00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269" y="3089476"/>
            <a:ext cx="4539018" cy="3721994"/>
          </a:xfrm>
          <a:prstGeom prst="rect">
            <a:avLst/>
          </a:prstGeom>
          <a:ln w="38100">
            <a:solidFill>
              <a:srgbClr val="FFC000"/>
            </a:solidFill>
          </a:ln>
        </p:spPr>
      </p:pic>
      <p:sp>
        <p:nvSpPr>
          <p:cNvPr id="6" name="TextBox 5"/>
          <p:cNvSpPr txBox="1"/>
          <p:nvPr/>
        </p:nvSpPr>
        <p:spPr>
          <a:xfrm>
            <a:off x="271240" y="1060486"/>
            <a:ext cx="8640940" cy="830997"/>
          </a:xfrm>
          <a:prstGeom prst="rect">
            <a:avLst/>
          </a:prstGeom>
          <a:noFill/>
        </p:spPr>
        <p:txBody>
          <a:bodyPr wrap="square" rtlCol="0">
            <a:spAutoFit/>
          </a:bodyPr>
          <a:lstStyle/>
          <a:p>
            <a:r>
              <a:rPr lang="en-US" sz="2400" dirty="0">
                <a:solidFill>
                  <a:schemeClr val="tx1">
                    <a:lumMod val="85000"/>
                  </a:schemeClr>
                </a:solidFill>
              </a:rPr>
              <a:t>The Chart Guru – excellent step-by-step directions for complicated charts.</a:t>
            </a:r>
          </a:p>
        </p:txBody>
      </p:sp>
    </p:spTree>
    <p:extLst>
      <p:ext uri="{BB962C8B-B14F-4D97-AF65-F5344CB8AC3E}">
        <p14:creationId xmlns:p14="http://schemas.microsoft.com/office/powerpoint/2010/main" val="1726680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47726" y="669701"/>
            <a:ext cx="7663802" cy="849312"/>
          </a:xfrm>
        </p:spPr>
        <p:txBody>
          <a:bodyPr/>
          <a:lstStyle/>
          <a:p>
            <a:pPr marL="0" indent="0">
              <a:buNone/>
            </a:pPr>
            <a:r>
              <a:rPr lang="en-US" sz="2800" dirty="0">
                <a:solidFill>
                  <a:schemeClr val="tx1">
                    <a:lumMod val="85000"/>
                  </a:schemeClr>
                </a:solidFill>
              </a:rPr>
              <a:t>Dashboards and Power BI classes.  Some webinars are free.</a:t>
            </a:r>
          </a:p>
        </p:txBody>
      </p:sp>
      <p:sp>
        <p:nvSpPr>
          <p:cNvPr id="3" name="Text Placeholder 2"/>
          <p:cNvSpPr>
            <a:spLocks noGrp="1"/>
          </p:cNvSpPr>
          <p:nvPr>
            <p:ph type="body" sz="quarter" idx="12"/>
          </p:nvPr>
        </p:nvSpPr>
        <p:spPr>
          <a:xfrm>
            <a:off x="270453" y="0"/>
            <a:ext cx="8822029" cy="811369"/>
          </a:xfrm>
        </p:spPr>
        <p:txBody>
          <a:bodyPr/>
          <a:lstStyle/>
          <a:p>
            <a:r>
              <a:rPr lang="en-US" dirty="0" err="1"/>
              <a:t>Mynda</a:t>
            </a:r>
            <a:r>
              <a:rPr lang="en-US" dirty="0"/>
              <a:t> </a:t>
            </a:r>
            <a:r>
              <a:rPr lang="en-US" dirty="0" err="1"/>
              <a:t>Treacy</a:t>
            </a:r>
            <a:r>
              <a:rPr lang="en-US" dirty="0"/>
              <a:t>   </a:t>
            </a:r>
            <a:r>
              <a:rPr lang="en-US" sz="2400" dirty="0"/>
              <a:t>www.myonlinetraininghub.com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01" y="1661375"/>
            <a:ext cx="8647965" cy="5016775"/>
          </a:xfrm>
          <a:prstGeom prst="rect">
            <a:avLst/>
          </a:prstGeom>
        </p:spPr>
      </p:pic>
    </p:spTree>
    <p:extLst>
      <p:ext uri="{BB962C8B-B14F-4D97-AF65-F5344CB8AC3E}">
        <p14:creationId xmlns:p14="http://schemas.microsoft.com/office/powerpoint/2010/main" val="1472464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67260" y="254481"/>
            <a:ext cx="8222104" cy="1439408"/>
          </a:xfrm>
        </p:spPr>
        <p:txBody>
          <a:bodyPr/>
          <a:lstStyle/>
          <a:p>
            <a:r>
              <a:rPr lang="en-US" dirty="0"/>
              <a:t>Google Trends: </a:t>
            </a:r>
          </a:p>
          <a:p>
            <a:r>
              <a:rPr lang="en-US" dirty="0"/>
              <a:t>Compare two search terms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203" y="1933731"/>
            <a:ext cx="7817467" cy="4789357"/>
          </a:xfrm>
          <a:prstGeom prst="rect">
            <a:avLst/>
          </a:prstGeom>
        </p:spPr>
      </p:pic>
    </p:spTree>
    <p:extLst>
      <p:ext uri="{BB962C8B-B14F-4D97-AF65-F5344CB8AC3E}">
        <p14:creationId xmlns:p14="http://schemas.microsoft.com/office/powerpoint/2010/main" val="2410707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 y="35993"/>
            <a:ext cx="9098099" cy="6840097"/>
          </a:xfrm>
          <a:prstGeom prst="rect">
            <a:avLst/>
          </a:prstGeom>
        </p:spPr>
      </p:pic>
      <p:sp>
        <p:nvSpPr>
          <p:cNvPr id="3" name="Text Placeholder 2"/>
          <p:cNvSpPr>
            <a:spLocks noGrp="1"/>
          </p:cNvSpPr>
          <p:nvPr>
            <p:ph type="body" sz="quarter" idx="12"/>
          </p:nvPr>
        </p:nvSpPr>
        <p:spPr>
          <a:xfrm>
            <a:off x="303938" y="5955632"/>
            <a:ext cx="4259179" cy="1010653"/>
          </a:xfrm>
        </p:spPr>
        <p:txBody>
          <a:bodyPr/>
          <a:lstStyle/>
          <a:p>
            <a:r>
              <a:rPr lang="en-US" dirty="0"/>
              <a:t>Word Cloud</a:t>
            </a:r>
          </a:p>
        </p:txBody>
      </p:sp>
    </p:spTree>
    <p:extLst>
      <p:ext uri="{BB962C8B-B14F-4D97-AF65-F5344CB8AC3E}">
        <p14:creationId xmlns:p14="http://schemas.microsoft.com/office/powerpoint/2010/main" val="443556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US" dirty="0"/>
              <a:t>Want a copy of this presentation?</a:t>
            </a:r>
          </a:p>
          <a:p>
            <a:pPr marL="0" indent="0">
              <a:buNone/>
            </a:pPr>
            <a:r>
              <a:rPr lang="en-US" dirty="0"/>
              <a:t>Visit </a:t>
            </a:r>
            <a:r>
              <a:rPr lang="en-US" dirty="0" err="1"/>
              <a:t>www.skokielibrary.info</a:t>
            </a:r>
            <a:r>
              <a:rPr lang="en-US" dirty="0"/>
              <a:t>/handouts </a:t>
            </a:r>
          </a:p>
          <a:p>
            <a:pPr marL="0" indent="0">
              <a:buNone/>
            </a:pPr>
            <a:r>
              <a:rPr lang="en-US" dirty="0"/>
              <a:t>where this presentation will be available </a:t>
            </a:r>
          </a:p>
          <a:p>
            <a:pPr marL="0" indent="0">
              <a:buNone/>
            </a:pPr>
            <a:r>
              <a:rPr lang="en-US" dirty="0"/>
              <a:t>for four weeks.</a:t>
            </a:r>
          </a:p>
          <a:p>
            <a:pPr marL="0" indent="0">
              <a:buNone/>
            </a:pPr>
            <a:endParaRPr lang="en-US" dirty="0"/>
          </a:p>
        </p:txBody>
      </p:sp>
      <p:sp>
        <p:nvSpPr>
          <p:cNvPr id="3" name="Text Placeholder 2"/>
          <p:cNvSpPr>
            <a:spLocks noGrp="1"/>
          </p:cNvSpPr>
          <p:nvPr>
            <p:ph type="body" sz="quarter" idx="12"/>
          </p:nvPr>
        </p:nvSpPr>
        <p:spPr/>
        <p:txBody>
          <a:bodyPr/>
          <a:lstStyle/>
          <a:p>
            <a:r>
              <a:rPr lang="en-US" dirty="0"/>
              <a:t>Thank You</a:t>
            </a:r>
          </a:p>
        </p:txBody>
      </p:sp>
    </p:spTree>
    <p:extLst>
      <p:ext uri="{BB962C8B-B14F-4D97-AF65-F5344CB8AC3E}">
        <p14:creationId xmlns:p14="http://schemas.microsoft.com/office/powerpoint/2010/main" val="2139649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5770" y="125730"/>
            <a:ext cx="6773917" cy="1405890"/>
          </a:xfrm>
        </p:spPr>
        <p:txBody>
          <a:bodyPr/>
          <a:lstStyle/>
          <a:p>
            <a:pPr marL="0" indent="0">
              <a:buNone/>
            </a:pPr>
            <a:r>
              <a:rPr lang="en-US" dirty="0"/>
              <a:t>MIT’s Observatory of Economic Complexity for world trade</a:t>
            </a:r>
          </a:p>
          <a:p>
            <a:pPr marL="0" indent="0">
              <a:buNone/>
            </a:pPr>
            <a:r>
              <a:rPr lang="en-US" dirty="0"/>
              <a:t>https://atlas.media.mit.edu/en/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8163"/>
            <a:ext cx="9144000" cy="4959837"/>
          </a:xfrm>
          <a:prstGeom prst="rect">
            <a:avLst/>
          </a:prstGeom>
        </p:spPr>
      </p:pic>
    </p:spTree>
    <p:extLst>
      <p:ext uri="{BB962C8B-B14F-4D97-AF65-F5344CB8AC3E}">
        <p14:creationId xmlns:p14="http://schemas.microsoft.com/office/powerpoint/2010/main" val="3658392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1075" y="4863481"/>
            <a:ext cx="8161850" cy="1503765"/>
          </a:xfrm>
        </p:spPr>
        <p:txBody>
          <a:bodyPr/>
          <a:lstStyle/>
          <a:p>
            <a:pPr marL="0" indent="0">
              <a:buNone/>
            </a:pPr>
            <a:r>
              <a:rPr lang="en-US" sz="3200" dirty="0"/>
              <a:t>Charles Joseph </a:t>
            </a:r>
            <a:r>
              <a:rPr lang="en-US" sz="3200" dirty="0" err="1"/>
              <a:t>Minard</a:t>
            </a:r>
            <a:r>
              <a:rPr lang="en-US" sz="3200" dirty="0"/>
              <a:t>: Napoleon's Retreat From Moscow (The Russian Campaign 1812-1813)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347556"/>
          </a:xfrm>
          <a:prstGeom prst="rect">
            <a:avLst/>
          </a:prstGeom>
        </p:spPr>
      </p:pic>
    </p:spTree>
    <p:extLst>
      <p:ext uri="{BB962C8B-B14F-4D97-AF65-F5344CB8AC3E}">
        <p14:creationId xmlns:p14="http://schemas.microsoft.com/office/powerpoint/2010/main" val="2022503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362091" y="3223845"/>
            <a:ext cx="2459825" cy="490025"/>
          </a:xfrm>
        </p:spPr>
        <p:txBody>
          <a:bodyPr/>
          <a:lstStyle/>
          <a:p>
            <a:pPr marL="0" indent="0">
              <a:buNone/>
            </a:pPr>
            <a:r>
              <a:rPr lang="en-US" dirty="0"/>
              <a:t>Flow Map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209692" cy="6932397"/>
          </a:xfrm>
          <a:prstGeom prst="rect">
            <a:avLst/>
          </a:prstGeom>
        </p:spPr>
      </p:pic>
    </p:spTree>
    <p:extLst>
      <p:ext uri="{BB962C8B-B14F-4D97-AF65-F5344CB8AC3E}">
        <p14:creationId xmlns:p14="http://schemas.microsoft.com/office/powerpoint/2010/main" val="4069187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02598" y="-111390"/>
            <a:ext cx="7538803" cy="1223682"/>
          </a:xfrm>
        </p:spPr>
        <p:txBody>
          <a:bodyPr/>
          <a:lstStyle/>
          <a:p>
            <a:pPr marL="0" indent="-1463040" algn="ctr">
              <a:buNone/>
            </a:pPr>
            <a:r>
              <a:rPr lang="en-US" sz="4000" dirty="0"/>
              <a:t>Florence Nightingale’s Coxcomb chart - 1858</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12292"/>
            <a:ext cx="9144000" cy="5745708"/>
          </a:xfrm>
          <a:prstGeom prst="rect">
            <a:avLst/>
          </a:prstGeom>
        </p:spPr>
      </p:pic>
    </p:spTree>
    <p:extLst>
      <p:ext uri="{BB962C8B-B14F-4D97-AF65-F5344CB8AC3E}">
        <p14:creationId xmlns:p14="http://schemas.microsoft.com/office/powerpoint/2010/main" val="2109443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8600" y="5920740"/>
            <a:ext cx="6773917" cy="822960"/>
          </a:xfrm>
        </p:spPr>
        <p:txBody>
          <a:bodyPr/>
          <a:lstStyle/>
          <a:p>
            <a:pPr marL="0" indent="0">
              <a:buNone/>
            </a:pPr>
            <a:r>
              <a:rPr lang="en-US" dirty="0"/>
              <a:t>Sunburst Chart made with Excel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491758"/>
          </a:xfrm>
          <a:prstGeom prst="rect">
            <a:avLst/>
          </a:prstGeom>
        </p:spPr>
      </p:pic>
    </p:spTree>
    <p:extLst>
      <p:ext uri="{BB962C8B-B14F-4D97-AF65-F5344CB8AC3E}">
        <p14:creationId xmlns:p14="http://schemas.microsoft.com/office/powerpoint/2010/main" val="1833370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25190" y="304800"/>
            <a:ext cx="6773917" cy="821473"/>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20" y="-16727"/>
            <a:ext cx="8592959" cy="6858000"/>
          </a:xfrm>
          <a:prstGeom prst="rect">
            <a:avLst/>
          </a:prstGeom>
        </p:spPr>
      </p:pic>
    </p:spTree>
    <p:extLst>
      <p:ext uri="{BB962C8B-B14F-4D97-AF65-F5344CB8AC3E}">
        <p14:creationId xmlns:p14="http://schemas.microsoft.com/office/powerpoint/2010/main" val="1891114397"/>
      </p:ext>
    </p:extLst>
  </p:cSld>
  <p:clrMapOvr>
    <a:masterClrMapping/>
  </p:clrMapOvr>
</p:sld>
</file>

<file path=ppt/theme/theme1.xml><?xml version="1.0" encoding="utf-8"?>
<a:theme xmlns:a="http://schemas.openxmlformats.org/drawingml/2006/main" name="TITLE on white">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on teal">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 on white">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EXT on teal">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XT on seafoam">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XT on red">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IMAGE with white stamp">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IMAGE with teal stamp">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3927</TotalTime>
  <Words>904</Words>
  <Application>Microsoft Office PowerPoint</Application>
  <PresentationFormat>On-screen Show (4:3)</PresentationFormat>
  <Paragraphs>113</Paragraphs>
  <Slides>34</Slides>
  <Notes>19</Notes>
  <HiddenSlides>0</HiddenSlides>
  <MMClips>0</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34</vt:i4>
      </vt:variant>
    </vt:vector>
  </HeadingPairs>
  <TitlesOfParts>
    <vt:vector size="45" baseType="lpstr">
      <vt:lpstr>Arial</vt:lpstr>
      <vt:lpstr>Calibri</vt:lpstr>
      <vt:lpstr>Century Gothic</vt:lpstr>
      <vt:lpstr>TITLE on white</vt:lpstr>
      <vt:lpstr>TITLE on teal</vt:lpstr>
      <vt:lpstr>TEXT on white</vt:lpstr>
      <vt:lpstr>1_TEXT on teal</vt:lpstr>
      <vt:lpstr>TEXT on seafoam</vt:lpstr>
      <vt:lpstr>TEXT on red</vt:lpstr>
      <vt:lpstr>IMAGE with white stamp</vt:lpstr>
      <vt:lpstr>IMAGE with teal stamp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MNelson@skokielibrary.info</dc:creator>
  <cp:lastModifiedBy>Martha Nelson</cp:lastModifiedBy>
  <cp:revision>194</cp:revision>
  <cp:lastPrinted>2019-02-07T20:06:11Z</cp:lastPrinted>
  <dcterms:created xsi:type="dcterms:W3CDTF">2015-10-15T13:25:53Z</dcterms:created>
  <dcterms:modified xsi:type="dcterms:W3CDTF">2019-02-07T20:07:30Z</dcterms:modified>
</cp:coreProperties>
</file>