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notesMasterIdLst>
    <p:notesMasterId r:id="rId35"/>
  </p:notesMasterIdLst>
  <p:sldIdLst>
    <p:sldId id="257" r:id="rId9"/>
    <p:sldId id="282" r:id="rId10"/>
    <p:sldId id="259" r:id="rId11"/>
    <p:sldId id="260" r:id="rId12"/>
    <p:sldId id="261" r:id="rId13"/>
    <p:sldId id="262" r:id="rId14"/>
    <p:sldId id="263" r:id="rId15"/>
    <p:sldId id="278" r:id="rId16"/>
    <p:sldId id="281" r:id="rId17"/>
    <p:sldId id="264" r:id="rId18"/>
    <p:sldId id="265" r:id="rId19"/>
    <p:sldId id="268" r:id="rId20"/>
    <p:sldId id="266" r:id="rId21"/>
    <p:sldId id="276" r:id="rId22"/>
    <p:sldId id="280" r:id="rId23"/>
    <p:sldId id="267" r:id="rId24"/>
    <p:sldId id="270" r:id="rId25"/>
    <p:sldId id="273" r:id="rId26"/>
    <p:sldId id="274" r:id="rId27"/>
    <p:sldId id="271" r:id="rId28"/>
    <p:sldId id="275" r:id="rId29"/>
    <p:sldId id="269" r:id="rId30"/>
    <p:sldId id="272" r:id="rId31"/>
    <p:sldId id="277" r:id="rId32"/>
    <p:sldId id="279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0" autoAdjust="0"/>
    <p:restoredTop sz="81468" autoAdjust="0"/>
  </p:normalViewPr>
  <p:slideViewPr>
    <p:cSldViewPr snapToGrid="0" snapToObjects="1">
      <p:cViewPr varScale="1">
        <p:scale>
          <a:sx n="88" d="100"/>
          <a:sy n="88" d="100"/>
        </p:scale>
        <p:origin x="4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98EE-BC89-4AAC-B5DF-4654DE2BCB63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69621-9A7D-44EB-B57B-5A55D94C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share your first name and why you signed up for</a:t>
            </a:r>
            <a:r>
              <a:rPr lang="en-US" baseline="0" dirty="0" smtClean="0"/>
              <a:t> this 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56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3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to consumer DNA</a:t>
            </a:r>
            <a:r>
              <a:rPr lang="en-US" baseline="0" dirty="0" smtClean="0"/>
              <a:t> testing using company, not medical 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5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Inherent</a:t>
            </a:r>
            <a:r>
              <a:rPr lang="en-US" baseline="0" dirty="0" smtClean="0"/>
              <a:t>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8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go through how it works and</a:t>
            </a:r>
            <a:r>
              <a:rPr lang="en-US" baseline="0" dirty="0" smtClean="0"/>
              <a:t> associated risks plus part of video. Then come back to l</a:t>
            </a:r>
            <a:r>
              <a:rPr lang="en-US" dirty="0" smtClean="0"/>
              <a:t>ook </a:t>
            </a:r>
            <a:r>
              <a:rPr lang="en-US" dirty="0" smtClean="0"/>
              <a:t>at three websites,</a:t>
            </a:r>
            <a:r>
              <a:rPr lang="en-US" baseline="0" dirty="0" smtClean="0"/>
              <a:t> find privacy policies, etc. Other companies that review your DNA results and draw conclusions about diet and exercise, or provide more specific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companies</a:t>
            </a:r>
            <a:r>
              <a:rPr lang="en-US" baseline="0" dirty="0" smtClean="0"/>
              <a:t> including 23andMe and AncestryDNA adopted a series of guidelines in July of 2018 where they ask for user permission before sharing data with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parties and will also share when they hand over data to law enforcement. But guidelines are voluntary and don’t account for court ordered data seizures.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r>
              <a:rPr lang="en-US" baseline="0" dirty="0" smtClean="0"/>
              <a:t> combined include over 12 million samples/people. But there is overrepresentation in typically white geographic areas like Europe and underrepresentation in continents like Africa. The more users, the better the product. Both these factors skew results. </a:t>
            </a:r>
            <a:r>
              <a:rPr lang="en-US" dirty="0" smtClean="0"/>
              <a:t>If you carry</a:t>
            </a:r>
            <a:r>
              <a:rPr lang="en-US" baseline="0" dirty="0" smtClean="0"/>
              <a:t> a gene variant associated with blue eyes, you may not have blue eyes. You had a probability of having blue eyes.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1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first 10</a:t>
            </a:r>
            <a:r>
              <a:rPr lang="en-US" baseline="0" dirty="0" smtClean="0"/>
              <a:t> minutes. Marketplace is Canada’s consumer watchdog series on the CBC television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your thoughts about medical or personal DNA testing?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33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workshop is intended to provide you</a:t>
            </a:r>
            <a:r>
              <a:rPr lang="en-US" baseline="0" dirty="0" smtClean="0"/>
              <a:t> with introductory information as a starting point for your own personal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*Viruses have DNA or</a:t>
            </a:r>
            <a:r>
              <a:rPr lang="en-US" baseline="0" dirty="0" smtClean="0"/>
              <a:t> RNA for genetic material. But viruses are not considered living organisms.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4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have videos on genes and chromosomes.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Genetics is</a:t>
            </a:r>
            <a:r>
              <a:rPr lang="en-US" baseline="0" dirty="0" smtClean="0"/>
              <a:t> the study of heredity and the variation of inherited characteristics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genetic diseases:</a:t>
            </a:r>
            <a:r>
              <a:rPr lang="en-US" baseline="0" dirty="0" smtClean="0"/>
              <a:t> sickle cell anemia, cystic fibrosis, down syndrome, </a:t>
            </a:r>
            <a:r>
              <a:rPr lang="en-US" baseline="0" dirty="0" err="1" smtClean="0"/>
              <a:t>huntington’s</a:t>
            </a:r>
            <a:r>
              <a:rPr lang="en-US" baseline="0" dirty="0" smtClean="0"/>
              <a:t>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5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Mayo</a:t>
            </a:r>
            <a:r>
              <a:rPr lang="en-US" baseline="0" dirty="0" smtClean="0"/>
              <a:t> pitches this service as medical genetic testing but uses Helix, a company associated with National Geographic, to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r>
              <a:rPr lang="en-US" baseline="0" dirty="0" smtClean="0"/>
              <a:t> Portability and Accountability Act of </a:t>
            </a:r>
            <a:r>
              <a:rPr lang="en-US" baseline="0" dirty="0" smtClean="0"/>
              <a:t>1996.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federal Genetic Information Nondiscrimination Act does prohibit insurers from asking for or using your genetic information to make decisions about whether to sell you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insurance or how much to charge you. But those privacy protections don't apply to long-term-care policies, life insurance or disability insurance.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Affordable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Act was threatened to be repealed and replaced with the American Health Care Act…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5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69621-9A7D-44EB-B57B-5A55D94C67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mayoclinic-geneguide?gclid=Cj0KCQiA-onjBRDSARIsAEZXcKYYB5iRehKgJcPwCLcFvu_pjJ_WrrzhNeQgcT46oT9c9y6o5ERRPXgaAqksEALw_wc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hore.org/personalized-medicine/research-innovation/genomic-health-initiative/frequently-asked-question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estry.com/dn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shop.orig3n.com/#all-products" TargetMode="External"/><Relationship Id="rId4" Type="http://schemas.openxmlformats.org/officeDocument/2006/relationships/hyperlink" Target="https://www.23andme.com/howitwork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Isa5c1p6aC0" TargetMode="Externa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wibgNGe4aY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Amy Holcomb</a:t>
            </a:r>
          </a:p>
          <a:p>
            <a:pPr marL="0" indent="0">
              <a:buNone/>
            </a:pPr>
            <a:r>
              <a:rPr lang="en-US" dirty="0" smtClean="0"/>
              <a:t>Experiential Learning Supervisor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DNA: Your Ultimate Personal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Medical DNA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2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2593731"/>
            <a:ext cx="6910388" cy="3502269"/>
          </a:xfrm>
        </p:spPr>
        <p:txBody>
          <a:bodyPr/>
          <a:lstStyle/>
          <a:p>
            <a:r>
              <a:rPr lang="en-US" dirty="0" smtClean="0"/>
              <a:t>Screen for specific genetic </a:t>
            </a:r>
            <a:r>
              <a:rPr lang="en-US" dirty="0" smtClean="0"/>
              <a:t>mutations </a:t>
            </a:r>
            <a:r>
              <a:rPr lang="en-US" dirty="0" smtClean="0"/>
              <a:t>linked to known </a:t>
            </a:r>
            <a:r>
              <a:rPr lang="en-US" dirty="0" smtClean="0"/>
              <a:t>diseases with a blood sample</a:t>
            </a:r>
            <a:endParaRPr lang="en-US" dirty="0" smtClean="0"/>
          </a:p>
          <a:p>
            <a:r>
              <a:rPr lang="en-US" dirty="0" smtClean="0"/>
              <a:t>Example: BRCA genes for breast and pancreatic cancer risk</a:t>
            </a:r>
          </a:p>
          <a:p>
            <a:pPr lvl="1"/>
            <a:r>
              <a:rPr lang="en-US" dirty="0" smtClean="0"/>
              <a:t>Hone into specific genes like BRCA1 or BRCA 2, which are the best known</a:t>
            </a:r>
          </a:p>
          <a:p>
            <a:r>
              <a:rPr lang="en-US" dirty="0" smtClean="0"/>
              <a:t>Results are not necessarily conclusive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318845"/>
            <a:ext cx="6773917" cy="1439408"/>
          </a:xfrm>
        </p:spPr>
        <p:txBody>
          <a:bodyPr/>
          <a:lstStyle/>
          <a:p>
            <a:r>
              <a:rPr lang="en-US" dirty="0" smtClean="0"/>
              <a:t>General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5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3165231"/>
            <a:ext cx="6910388" cy="2930769"/>
          </a:xfrm>
        </p:spPr>
        <p:txBody>
          <a:bodyPr/>
          <a:lstStyle/>
          <a:p>
            <a:r>
              <a:rPr lang="en-US" dirty="0" smtClean="0"/>
              <a:t>Referral by doctor within medical practice or system</a:t>
            </a:r>
          </a:p>
          <a:p>
            <a:pPr lvl="1"/>
            <a:r>
              <a:rPr lang="en-US" dirty="0" smtClean="0"/>
              <a:t>If you exhibit high risk due to family history</a:t>
            </a:r>
          </a:p>
          <a:p>
            <a:pPr lvl="1"/>
            <a:r>
              <a:rPr lang="en-US" dirty="0" smtClean="0"/>
              <a:t>If you are pregnant</a:t>
            </a:r>
          </a:p>
          <a:p>
            <a:r>
              <a:rPr lang="en-US" dirty="0" smtClean="0">
                <a:hlinkClick r:id="rId3"/>
              </a:rPr>
              <a:t>Mayo Clinic </a:t>
            </a:r>
            <a:r>
              <a:rPr lang="en-US" dirty="0" err="1" smtClean="0">
                <a:hlinkClick r:id="rId3"/>
              </a:rPr>
              <a:t>GeneGuide</a:t>
            </a:r>
            <a:r>
              <a:rPr lang="en-US" dirty="0" smtClean="0"/>
              <a:t>*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266091"/>
            <a:ext cx="6773917" cy="1439408"/>
          </a:xfrm>
        </p:spPr>
        <p:txBody>
          <a:bodyPr/>
          <a:lstStyle/>
          <a:p>
            <a:r>
              <a:rPr lang="en-US" dirty="0" smtClean="0"/>
              <a:t>Providers of Medical Genetic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6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1820009"/>
            <a:ext cx="6910388" cy="4275992"/>
          </a:xfrm>
        </p:spPr>
        <p:txBody>
          <a:bodyPr/>
          <a:lstStyle/>
          <a:p>
            <a:r>
              <a:rPr lang="en-US" dirty="0" smtClean="0"/>
              <a:t>Data is HIPAA protected</a:t>
            </a:r>
          </a:p>
          <a:p>
            <a:r>
              <a:rPr lang="en-US" dirty="0" smtClean="0"/>
              <a:t>However, depending on federal law, positive results can pose threat to coverage</a:t>
            </a:r>
          </a:p>
          <a:p>
            <a:r>
              <a:rPr lang="en-US" dirty="0" smtClean="0"/>
              <a:t>May need to </a:t>
            </a:r>
            <a:r>
              <a:rPr lang="en-US" dirty="0" smtClean="0"/>
              <a:t>disclose genetic testing when enrolling in </a:t>
            </a:r>
            <a:r>
              <a:rPr lang="en-US" dirty="0" smtClean="0"/>
              <a:t>long-term care policies*</a:t>
            </a:r>
            <a:endParaRPr lang="en-US" dirty="0" smtClean="0"/>
          </a:p>
          <a:p>
            <a:r>
              <a:rPr lang="en-US" dirty="0" smtClean="0"/>
              <a:t>Can opt into larger genetic research where blood sample is de-identified but still linked to your medical records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hlinkClick r:id="rId3"/>
              </a:rPr>
              <a:t>Genomic Health Initiative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39835" y="827744"/>
            <a:ext cx="6773917" cy="1439408"/>
          </a:xfrm>
        </p:spPr>
        <p:txBody>
          <a:bodyPr/>
          <a:lstStyle/>
          <a:p>
            <a:r>
              <a:rPr lang="en-US" dirty="0" smtClean="0"/>
              <a:t>Privacy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2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2347546"/>
            <a:ext cx="6910388" cy="3748454"/>
          </a:xfrm>
        </p:spPr>
        <p:txBody>
          <a:bodyPr/>
          <a:lstStyle/>
          <a:p>
            <a:r>
              <a:rPr lang="en-US" dirty="0" smtClean="0"/>
              <a:t>False positives are always a risk with genetic testing</a:t>
            </a:r>
          </a:p>
          <a:p>
            <a:r>
              <a:rPr lang="en-US" dirty="0" smtClean="0"/>
              <a:t>Positive results do not equate to a diagnosis</a:t>
            </a:r>
          </a:p>
          <a:p>
            <a:pPr lvl="1"/>
            <a:r>
              <a:rPr lang="en-US" dirty="0" smtClean="0"/>
              <a:t>Genetics is all about probability</a:t>
            </a:r>
          </a:p>
          <a:p>
            <a:pPr lvl="1"/>
            <a:r>
              <a:rPr lang="en-US" dirty="0" smtClean="0"/>
              <a:t>Can learn risk of developing diseases based on genes you test positively for</a:t>
            </a:r>
          </a:p>
          <a:p>
            <a:r>
              <a:rPr lang="en-US" dirty="0" smtClean="0"/>
              <a:t>Negative results are also inconclusive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186961"/>
            <a:ext cx="6773917" cy="1439408"/>
          </a:xfrm>
        </p:spPr>
        <p:txBody>
          <a:bodyPr/>
          <a:lstStyle/>
          <a:p>
            <a:r>
              <a:rPr lang="en-US" dirty="0" smtClean="0"/>
              <a:t>Other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you want to know </a:t>
            </a:r>
            <a:r>
              <a:rPr lang="en-US" dirty="0" smtClean="0"/>
              <a:t>if, at some point in your life, </a:t>
            </a:r>
            <a:r>
              <a:rPr lang="en-US" dirty="0"/>
              <a:t>you </a:t>
            </a:r>
            <a:r>
              <a:rPr lang="en-US" i="1" dirty="0"/>
              <a:t>might</a:t>
            </a:r>
            <a:r>
              <a:rPr lang="en-US" dirty="0"/>
              <a:t> </a:t>
            </a:r>
            <a:r>
              <a:rPr lang="en-US" dirty="0" smtClean="0"/>
              <a:t>develop </a:t>
            </a:r>
            <a:r>
              <a:rPr lang="en-US" dirty="0"/>
              <a:t>a specific disease or </a:t>
            </a:r>
            <a:r>
              <a:rPr lang="en-US" dirty="0" smtClean="0"/>
              <a:t>cancer?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9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Personal DNA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2427515"/>
            <a:ext cx="6910388" cy="3668486"/>
          </a:xfrm>
        </p:spPr>
        <p:txBody>
          <a:bodyPr/>
          <a:lstStyle/>
          <a:p>
            <a:r>
              <a:rPr lang="en-US" dirty="0" smtClean="0"/>
              <a:t>To determine personal ancestry including ethnicity, relatives, and some health insights</a:t>
            </a:r>
          </a:p>
          <a:p>
            <a:r>
              <a:rPr lang="en-US" dirty="0" smtClean="0"/>
              <a:t>Results are based on participation</a:t>
            </a:r>
          </a:p>
          <a:p>
            <a:pPr lvl="1"/>
            <a:r>
              <a:rPr lang="en-US" dirty="0" smtClean="0"/>
              <a:t>The more people participate, </a:t>
            </a:r>
            <a:r>
              <a:rPr lang="en-US" dirty="0" smtClean="0"/>
              <a:t>the more robus</a:t>
            </a:r>
            <a:r>
              <a:rPr lang="en-US" dirty="0" smtClean="0"/>
              <a:t>t the database, and </a:t>
            </a:r>
            <a:r>
              <a:rPr lang="en-US" dirty="0" smtClean="0"/>
              <a:t>the </a:t>
            </a:r>
            <a:r>
              <a:rPr lang="en-US" dirty="0" smtClean="0"/>
              <a:t>more accurate the results</a:t>
            </a:r>
          </a:p>
          <a:p>
            <a:r>
              <a:rPr lang="en-US" dirty="0" smtClean="0"/>
              <a:t>Based on where people live today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266091"/>
            <a:ext cx="6773917" cy="1439408"/>
          </a:xfrm>
        </p:spPr>
        <p:txBody>
          <a:bodyPr/>
          <a:lstStyle/>
          <a:p>
            <a:r>
              <a:rPr lang="en-US" dirty="0" smtClean="0"/>
              <a:t>General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7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2998177"/>
            <a:ext cx="3288323" cy="309782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AncestryDNA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23andMe</a:t>
            </a:r>
            <a:endParaRPr lang="en-US" dirty="0" smtClean="0"/>
          </a:p>
          <a:p>
            <a:r>
              <a:rPr lang="en-US" dirty="0" smtClean="0"/>
              <a:t>Family Tree DNA</a:t>
            </a:r>
          </a:p>
          <a:p>
            <a:r>
              <a:rPr lang="en-US" dirty="0" err="1" smtClean="0"/>
              <a:t>MyHeritage</a:t>
            </a:r>
            <a:r>
              <a:rPr lang="en-US" dirty="0" smtClean="0"/>
              <a:t> DNA</a:t>
            </a:r>
          </a:p>
          <a:p>
            <a:r>
              <a:rPr lang="en-US" dirty="0" smtClean="0"/>
              <a:t>Living DNA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870439"/>
            <a:ext cx="6773917" cy="1439408"/>
          </a:xfrm>
        </p:spPr>
        <p:txBody>
          <a:bodyPr/>
          <a:lstStyle/>
          <a:p>
            <a:r>
              <a:rPr lang="en-US" dirty="0" smtClean="0"/>
              <a:t>Providers of Personal DNA Testing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92513" y="2998177"/>
            <a:ext cx="3288323" cy="309196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Helix</a:t>
            </a:r>
          </a:p>
          <a:p>
            <a:r>
              <a:rPr lang="en-US" dirty="0" smtClean="0">
                <a:hlinkClick r:id="rId5"/>
              </a:rPr>
              <a:t>ORIG3N</a:t>
            </a:r>
            <a:endParaRPr lang="en-US" dirty="0" smtClean="0"/>
          </a:p>
          <a:p>
            <a:r>
              <a:rPr lang="en-US" dirty="0" err="1" smtClean="0"/>
              <a:t>Genos</a:t>
            </a:r>
            <a:endParaRPr lang="en-US" dirty="0" smtClean="0"/>
          </a:p>
          <a:p>
            <a:r>
              <a:rPr lang="en-US" dirty="0" smtClean="0"/>
              <a:t>Nebula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5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2161643"/>
            <a:ext cx="6910388" cy="3934357"/>
          </a:xfrm>
        </p:spPr>
        <p:txBody>
          <a:bodyPr/>
          <a:lstStyle/>
          <a:p>
            <a:r>
              <a:rPr lang="en-US" dirty="0" smtClean="0"/>
              <a:t>Saliva sample or cheek swab is mailed to the provider</a:t>
            </a:r>
          </a:p>
          <a:p>
            <a:r>
              <a:rPr lang="en-US" dirty="0" smtClean="0"/>
              <a:t>DNA in sample is searched for </a:t>
            </a:r>
            <a:r>
              <a:rPr lang="en-US" dirty="0" smtClean="0"/>
              <a:t>specific genetic </a:t>
            </a:r>
            <a:r>
              <a:rPr lang="en-US" dirty="0" smtClean="0"/>
              <a:t>variants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 nucleotide polymorphisms (SNPs)</a:t>
            </a:r>
          </a:p>
          <a:p>
            <a:pPr lvl="1"/>
            <a:r>
              <a:rPr lang="en-US" dirty="0" smtClean="0"/>
              <a:t>Associated with some traits and even some diseases and linked to certain regions of the world </a:t>
            </a:r>
          </a:p>
          <a:p>
            <a:pPr lvl="1"/>
            <a:r>
              <a:rPr lang="en-US" dirty="0" smtClean="0"/>
              <a:t>Users with shared SNPs are grouped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722235"/>
            <a:ext cx="6773917" cy="1439408"/>
          </a:xfrm>
        </p:spPr>
        <p:txBody>
          <a:bodyPr/>
          <a:lstStyle/>
          <a:p>
            <a:r>
              <a:rPr lang="en-US" dirty="0" smtClean="0"/>
              <a:t>How Personal DNA Testing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7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7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1793631"/>
            <a:ext cx="6910388" cy="4302369"/>
          </a:xfrm>
        </p:spPr>
        <p:txBody>
          <a:bodyPr/>
          <a:lstStyle/>
          <a:p>
            <a:r>
              <a:rPr lang="en-US" dirty="0" smtClean="0"/>
              <a:t>DNA samples can be stored indefinitely</a:t>
            </a:r>
          </a:p>
          <a:p>
            <a:r>
              <a:rPr lang="en-US" dirty="0" smtClean="0"/>
              <a:t>DNA samples may be sold to a third party at the discretion of the company*</a:t>
            </a:r>
          </a:p>
          <a:p>
            <a:r>
              <a:rPr lang="en-US" dirty="0" smtClean="0"/>
              <a:t>DNA samples may be seized by law enforcement</a:t>
            </a:r>
          </a:p>
          <a:p>
            <a:r>
              <a:rPr lang="en-US" dirty="0" smtClean="0"/>
              <a:t>With some providers focusing on genealogy, participants are matched with potential relatives</a:t>
            </a:r>
          </a:p>
          <a:p>
            <a:r>
              <a:rPr lang="en-US" dirty="0" smtClean="0"/>
              <a:t>And relatives are susceptible to identification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852854"/>
            <a:ext cx="6773917" cy="1439408"/>
          </a:xfrm>
        </p:spPr>
        <p:txBody>
          <a:bodyPr/>
          <a:lstStyle/>
          <a:p>
            <a:r>
              <a:rPr lang="en-US" dirty="0" smtClean="0"/>
              <a:t>Privacy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22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1600" y="1433146"/>
            <a:ext cx="6910388" cy="4662855"/>
          </a:xfrm>
        </p:spPr>
        <p:txBody>
          <a:bodyPr/>
          <a:lstStyle/>
          <a:p>
            <a:r>
              <a:rPr lang="en-US" dirty="0" smtClean="0"/>
              <a:t>Accuracy and interpretation is a concern</a:t>
            </a:r>
          </a:p>
          <a:p>
            <a:pPr lvl="1"/>
            <a:r>
              <a:rPr lang="en-US" dirty="0" smtClean="0"/>
              <a:t>Each company uses its own database* and algorithm for analysis and therefore looks at different variants leading to different results</a:t>
            </a:r>
          </a:p>
          <a:p>
            <a:pPr lvl="1"/>
            <a:r>
              <a:rPr lang="en-US" dirty="0" smtClean="0"/>
              <a:t>Variants present still represent a probability</a:t>
            </a:r>
          </a:p>
          <a:p>
            <a:pPr lvl="1"/>
            <a:r>
              <a:rPr lang="en-US" dirty="0" smtClean="0"/>
              <a:t>And change depending on the database size</a:t>
            </a:r>
          </a:p>
          <a:p>
            <a:r>
              <a:rPr lang="en-US" dirty="0"/>
              <a:t>May need to disclose genetic testing when enrolling in long-term care </a:t>
            </a:r>
            <a:r>
              <a:rPr lang="en-US" dirty="0" smtClean="0"/>
              <a:t>policies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509954"/>
            <a:ext cx="6773917" cy="1439408"/>
          </a:xfrm>
        </p:spPr>
        <p:txBody>
          <a:bodyPr/>
          <a:lstStyle/>
          <a:p>
            <a:r>
              <a:rPr lang="en-US" dirty="0" smtClean="0"/>
              <a:t>Other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97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433353"/>
            <a:ext cx="6773917" cy="1931777"/>
          </a:xfrm>
        </p:spPr>
        <p:txBody>
          <a:bodyPr/>
          <a:lstStyle/>
          <a:p>
            <a:r>
              <a:rPr lang="en-US" dirty="0" smtClean="0"/>
              <a:t>A Personal DNA Testing Experience from CBC’s Marketplace</a:t>
            </a:r>
            <a:endParaRPr lang="en-US" dirty="0"/>
          </a:p>
        </p:txBody>
      </p:sp>
      <p:pic>
        <p:nvPicPr>
          <p:cNvPr id="4" name="Isa5c1p6aC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2435469"/>
            <a:ext cx="7337672" cy="41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Let’s Discuss What </a:t>
            </a:r>
            <a:r>
              <a:rPr lang="en-US" dirty="0"/>
              <a:t> </a:t>
            </a:r>
            <a:r>
              <a:rPr lang="en-US" dirty="0" smtClean="0"/>
              <a:t>   We’ve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95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See Your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07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household products, can extract DNA from cheek cells</a:t>
            </a:r>
          </a:p>
          <a:p>
            <a:r>
              <a:rPr lang="en-US" dirty="0"/>
              <a:t>No testing involved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Hands-On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52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</a:t>
            </a:r>
            <a:r>
              <a:rPr lang="en-US" dirty="0" smtClean="0"/>
              <a:t>handouts 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this presentation will be available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four </a:t>
            </a:r>
            <a:r>
              <a:rPr lang="en-US" dirty="0"/>
              <a:t>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71600" y="3024554"/>
            <a:ext cx="6910388" cy="3071446"/>
          </a:xfrm>
        </p:spPr>
        <p:txBody>
          <a:bodyPr/>
          <a:lstStyle/>
          <a:p>
            <a:r>
              <a:rPr lang="en-US" dirty="0" smtClean="0"/>
              <a:t>Overview of DNA</a:t>
            </a:r>
          </a:p>
          <a:p>
            <a:r>
              <a:rPr lang="en-US" dirty="0" smtClean="0"/>
              <a:t>Overview of medical genetic testing</a:t>
            </a:r>
          </a:p>
          <a:p>
            <a:r>
              <a:rPr lang="en-US" dirty="0" smtClean="0"/>
              <a:t>Overview of personal DNA testing</a:t>
            </a:r>
          </a:p>
          <a:p>
            <a:r>
              <a:rPr lang="en-US" dirty="0" smtClean="0"/>
              <a:t>Discussion of what we learned</a:t>
            </a:r>
          </a:p>
          <a:p>
            <a:r>
              <a:rPr lang="en-US" dirty="0" smtClean="0"/>
              <a:t>Extracting our own DNA from cheek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1600" y="1063869"/>
            <a:ext cx="6773917" cy="1439408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5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DNA and Genetics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5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71600" y="2037287"/>
            <a:ext cx="6910388" cy="4372305"/>
          </a:xfrm>
        </p:spPr>
        <p:txBody>
          <a:bodyPr/>
          <a:lstStyle/>
          <a:p>
            <a:r>
              <a:rPr lang="en-US" dirty="0" smtClean="0"/>
              <a:t>Deoxyribonucleic acid</a:t>
            </a:r>
          </a:p>
          <a:p>
            <a:r>
              <a:rPr lang="en-US" dirty="0" smtClean="0"/>
              <a:t>Self-replicating material in all* living organisms</a:t>
            </a:r>
          </a:p>
          <a:p>
            <a:r>
              <a:rPr lang="en-US" dirty="0" smtClean="0"/>
              <a:t>Carrier of genetic information</a:t>
            </a:r>
          </a:p>
          <a:p>
            <a:pPr lvl="1"/>
            <a:r>
              <a:rPr lang="en-US" dirty="0" smtClean="0"/>
              <a:t>Genes are stretches of DNA that code for something</a:t>
            </a:r>
          </a:p>
          <a:p>
            <a:pPr lvl="1"/>
            <a:r>
              <a:rPr lang="en-US" dirty="0" smtClean="0"/>
              <a:t>Genes are in chromosomes</a:t>
            </a:r>
          </a:p>
          <a:p>
            <a:pPr lvl="1"/>
            <a:r>
              <a:rPr lang="en-US" dirty="0" smtClean="0"/>
              <a:t>Chromosomes are in cells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1600" y="597879"/>
            <a:ext cx="6773917" cy="1439408"/>
          </a:xfrm>
        </p:spPr>
        <p:txBody>
          <a:bodyPr/>
          <a:lstStyle/>
          <a:p>
            <a:r>
              <a:rPr lang="en-US" dirty="0" smtClean="0"/>
              <a:t>What is DNA?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1600" y="211016"/>
            <a:ext cx="6773917" cy="2171700"/>
          </a:xfrm>
        </p:spPr>
        <p:txBody>
          <a:bodyPr/>
          <a:lstStyle/>
          <a:p>
            <a:r>
              <a:rPr lang="en-US" dirty="0" smtClean="0"/>
              <a:t>What is DNA and How Does it Work from     Stated Clearly</a:t>
            </a:r>
            <a:endParaRPr lang="en-US" dirty="0"/>
          </a:p>
        </p:txBody>
      </p:sp>
      <p:pic>
        <p:nvPicPr>
          <p:cNvPr id="4" name="zwibgNGe4a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4496" y="2514600"/>
            <a:ext cx="7377723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1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71600" y="1820009"/>
            <a:ext cx="6910388" cy="4275992"/>
          </a:xfrm>
        </p:spPr>
        <p:txBody>
          <a:bodyPr/>
          <a:lstStyle/>
          <a:p>
            <a:r>
              <a:rPr lang="en-US" dirty="0" smtClean="0"/>
              <a:t>Mendel and his pea experiments identified genes in 1865</a:t>
            </a:r>
          </a:p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science gained understanding of biological inheritance</a:t>
            </a:r>
          </a:p>
          <a:p>
            <a:r>
              <a:rPr lang="en-US" dirty="0" smtClean="0"/>
              <a:t>1980s research allowed identification of mutations, linking to diseases</a:t>
            </a:r>
          </a:p>
          <a:p>
            <a:r>
              <a:rPr lang="en-US" dirty="0" smtClean="0"/>
              <a:t>2003 delivered the Human Genome Project</a:t>
            </a:r>
          </a:p>
          <a:p>
            <a:r>
              <a:rPr lang="en-US" dirty="0" smtClean="0"/>
              <a:t>2007 23andMe testing begins, starting an influx of personal DNA testing companies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1600" y="738554"/>
            <a:ext cx="6773917" cy="1160584"/>
          </a:xfrm>
        </p:spPr>
        <p:txBody>
          <a:bodyPr/>
          <a:lstStyle/>
          <a:p>
            <a:r>
              <a:rPr lang="en-US" dirty="0" smtClean="0"/>
              <a:t>Quick History of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71600" y="2479431"/>
            <a:ext cx="6910388" cy="3616569"/>
          </a:xfrm>
        </p:spPr>
        <p:txBody>
          <a:bodyPr/>
          <a:lstStyle/>
          <a:p>
            <a:r>
              <a:rPr lang="en-US" dirty="0" smtClean="0"/>
              <a:t>Variant – a difference in the DNA sequence between two individuals; can cause or contribute to specific diseases or traits</a:t>
            </a:r>
          </a:p>
          <a:p>
            <a:r>
              <a:rPr lang="en-US" dirty="0" smtClean="0"/>
              <a:t>Genotyping – analysis used in testing, looking at specific locations in DNA to identify variations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1600" y="791308"/>
            <a:ext cx="6773917" cy="1439408"/>
          </a:xfrm>
        </p:spPr>
        <p:txBody>
          <a:bodyPr/>
          <a:lstStyle/>
          <a:p>
            <a:r>
              <a:rPr lang="en-US" dirty="0" smtClean="0"/>
              <a:t>Key Definitions Related to DNA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5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 or Comments About DNA?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2452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1037</Words>
  <Application>Microsoft Office PowerPoint</Application>
  <PresentationFormat>On-screen Show (4:3)</PresentationFormat>
  <Paragraphs>133</Paragraphs>
  <Slides>26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Century Gothic</vt:lpstr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Amy Holcomb</cp:lastModifiedBy>
  <cp:revision>61</cp:revision>
  <cp:lastPrinted>2015-10-15T13:47:56Z</cp:lastPrinted>
  <dcterms:created xsi:type="dcterms:W3CDTF">2015-10-15T13:25:53Z</dcterms:created>
  <dcterms:modified xsi:type="dcterms:W3CDTF">2019-02-18T20:56:04Z</dcterms:modified>
</cp:coreProperties>
</file>