
<file path=[Content_Types].xml><?xml version="1.0" encoding="utf-8"?>
<Types xmlns="http://schemas.openxmlformats.org/package/2006/content-types">
  <Default Extension="jfif" ContentType="image/jpeg"/>
  <Default Extension="png" ContentType="image/png"/>
  <Default Extension="tmp"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tmp"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3.tmp" ContentType="image/png"/>
  <Override PartName="/ppt/media/image14.tmp" ContentType="image/png"/>
  <Override PartName="/ppt/media/image15.tmp" ContentType="image/png"/>
  <Override PartName="/ppt/media/image16.tmp" ContentType="image/png"/>
  <Override PartName="/ppt/notesSlides/notesSlide6.xml" ContentType="application/vnd.openxmlformats-officedocument.presentationml.notesSlide+xml"/>
  <Override PartName="/ppt/media/image17.tmp" ContentType="image/png"/>
  <Override PartName="/ppt/notesSlides/notesSlide7.xml" ContentType="application/vnd.openxmlformats-officedocument.presentationml.notesSlide+xml"/>
  <Override PartName="/ppt/media/image18.tmp" ContentType="image/png"/>
  <Override PartName="/ppt/media/image19.tmp" ContentType="image/png"/>
  <Override PartName="/ppt/media/image20.tmp" ContentType="image/png"/>
  <Override PartName="/ppt/media/image21.tmp" ContentType="image/png"/>
  <Override PartName="/ppt/media/image22.tmp" ContentType="image/png"/>
  <Override PartName="/ppt/media/image24.tmp" ContentType="image/png"/>
  <Override PartName="/ppt/media/image25.tmp" ContentType="image/png"/>
  <Override PartName="/ppt/media/image26.tmp" ContentType="image/png"/>
  <Override PartName="/ppt/media/image28.tmp" ContentType="image/png"/>
  <Override PartName="/ppt/media/image29.tmp" ContentType="image/png"/>
  <Override PartName="/ppt/media/image30.tmp" ContentType="image/png"/>
  <Override PartName="/ppt/media/image31.tmp" ContentType="image/png"/>
  <Override PartName="/ppt/media/image32.tmp" ContentType="image/png"/>
  <Override PartName="/ppt/media/image37.tmp" ContentType="image/png"/>
  <Override PartName="/ppt/media/image38.tmp" ContentType="image/png"/>
  <Override PartName="/ppt/media/image39.tmp" ContentType="image/png"/>
  <Override PartName="/ppt/media/image41.tmp" ContentType="image/png"/>
  <Override PartName="/ppt/media/image43.tmp" ContentType="image/png"/>
  <Override PartName="/ppt/media/image46.tmp" ContentType="image/png"/>
  <Override PartName="/ppt/media/image48.tmp"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75" r:id="rId2"/>
    <p:sldMasterId id="2147483655" r:id="rId3"/>
    <p:sldMasterId id="2147483671" r:id="rId4"/>
    <p:sldMasterId id="2147483658" r:id="rId5"/>
    <p:sldMasterId id="2147483661" r:id="rId6"/>
    <p:sldMasterId id="2147483666" r:id="rId7"/>
    <p:sldMasterId id="2147483677" r:id="rId8"/>
  </p:sldMasterIdLst>
  <p:notesMasterIdLst>
    <p:notesMasterId r:id="rId87"/>
  </p:notesMasterIdLst>
  <p:sldIdLst>
    <p:sldId id="257" r:id="rId9"/>
    <p:sldId id="288" r:id="rId10"/>
    <p:sldId id="289" r:id="rId11"/>
    <p:sldId id="330" r:id="rId12"/>
    <p:sldId id="371" r:id="rId13"/>
    <p:sldId id="261" r:id="rId14"/>
    <p:sldId id="259" r:id="rId15"/>
    <p:sldId id="262" r:id="rId16"/>
    <p:sldId id="264" r:id="rId17"/>
    <p:sldId id="260" r:id="rId18"/>
    <p:sldId id="263" r:id="rId19"/>
    <p:sldId id="299" r:id="rId20"/>
    <p:sldId id="265" r:id="rId21"/>
    <p:sldId id="268" r:id="rId22"/>
    <p:sldId id="372" r:id="rId23"/>
    <p:sldId id="324" r:id="rId24"/>
    <p:sldId id="325" r:id="rId25"/>
    <p:sldId id="326" r:id="rId26"/>
    <p:sldId id="332" r:id="rId27"/>
    <p:sldId id="333" r:id="rId28"/>
    <p:sldId id="334" r:id="rId29"/>
    <p:sldId id="335" r:id="rId30"/>
    <p:sldId id="316" r:id="rId31"/>
    <p:sldId id="303" r:id="rId32"/>
    <p:sldId id="314" r:id="rId33"/>
    <p:sldId id="276" r:id="rId34"/>
    <p:sldId id="336" r:id="rId35"/>
    <p:sldId id="284" r:id="rId36"/>
    <p:sldId id="291" r:id="rId37"/>
    <p:sldId id="337" r:id="rId38"/>
    <p:sldId id="282" r:id="rId39"/>
    <p:sldId id="338" r:id="rId40"/>
    <p:sldId id="373" r:id="rId41"/>
    <p:sldId id="318" r:id="rId42"/>
    <p:sldId id="331" r:id="rId43"/>
    <p:sldId id="342" r:id="rId44"/>
    <p:sldId id="339" r:id="rId45"/>
    <p:sldId id="340" r:id="rId46"/>
    <p:sldId id="343" r:id="rId47"/>
    <p:sldId id="341" r:id="rId48"/>
    <p:sldId id="304" r:id="rId49"/>
    <p:sldId id="278" r:id="rId50"/>
    <p:sldId id="274" r:id="rId51"/>
    <p:sldId id="275" r:id="rId52"/>
    <p:sldId id="285" r:id="rId53"/>
    <p:sldId id="287" r:id="rId54"/>
    <p:sldId id="286" r:id="rId55"/>
    <p:sldId id="290" r:id="rId56"/>
    <p:sldId id="365" r:id="rId57"/>
    <p:sldId id="346" r:id="rId58"/>
    <p:sldId id="347" r:id="rId59"/>
    <p:sldId id="349" r:id="rId60"/>
    <p:sldId id="350" r:id="rId61"/>
    <p:sldId id="351" r:id="rId62"/>
    <p:sldId id="352" r:id="rId63"/>
    <p:sldId id="374" r:id="rId64"/>
    <p:sldId id="353" r:id="rId65"/>
    <p:sldId id="354" r:id="rId66"/>
    <p:sldId id="355" r:id="rId67"/>
    <p:sldId id="356" r:id="rId68"/>
    <p:sldId id="357" r:id="rId69"/>
    <p:sldId id="358" r:id="rId70"/>
    <p:sldId id="359" r:id="rId71"/>
    <p:sldId id="360" r:id="rId72"/>
    <p:sldId id="369" r:id="rId73"/>
    <p:sldId id="370" r:id="rId74"/>
    <p:sldId id="361" r:id="rId75"/>
    <p:sldId id="327" r:id="rId76"/>
    <p:sldId id="368" r:id="rId77"/>
    <p:sldId id="375" r:id="rId78"/>
    <p:sldId id="329" r:id="rId79"/>
    <p:sldId id="366" r:id="rId80"/>
    <p:sldId id="377" r:id="rId81"/>
    <p:sldId id="378" r:id="rId82"/>
    <p:sldId id="379" r:id="rId83"/>
    <p:sldId id="345" r:id="rId84"/>
    <p:sldId id="315" r:id="rId85"/>
    <p:sldId id="258"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1" autoAdjust="0"/>
    <p:restoredTop sz="94651" autoAdjust="0"/>
  </p:normalViewPr>
  <p:slideViewPr>
    <p:cSldViewPr snapToGrid="0" snapToObjects="1">
      <p:cViewPr varScale="1">
        <p:scale>
          <a:sx n="109" d="100"/>
          <a:sy n="109" d="100"/>
        </p:scale>
        <p:origin x="1434" y="102"/>
      </p:cViewPr>
      <p:guideLst>
        <p:guide orient="horz" pos="2160"/>
        <p:guide pos="2880"/>
      </p:guideLst>
    </p:cSldViewPr>
  </p:slideViewPr>
  <p:outlineViewPr>
    <p:cViewPr>
      <p:scale>
        <a:sx n="33" d="100"/>
        <a:sy n="33" d="100"/>
      </p:scale>
      <p:origin x="0" y="-106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CB061-7CB9-4DDA-B4D4-D24B3C203DE3}" type="datetimeFigureOut">
              <a:rPr lang="en-US" smtClean="0"/>
              <a:t>4/20/2018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48AD2-98B7-46B2-B5AA-6A06AF87FF66}" type="slidenum">
              <a:rPr lang="en-US" smtClean="0"/>
              <a:t>‹#›</a:t>
            </a:fld>
            <a:endParaRPr lang="en-US"/>
          </a:p>
        </p:txBody>
      </p:sp>
    </p:spTree>
    <p:extLst>
      <p:ext uri="{BB962C8B-B14F-4D97-AF65-F5344CB8AC3E}">
        <p14:creationId xmlns:p14="http://schemas.microsoft.com/office/powerpoint/2010/main" val="40525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 name="Shape 125"/>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6" name="Shape 126"/>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029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Truth is a statement of probability proportional to the evidence </a:t>
            </a:r>
          </a:p>
          <a:p>
            <a:pPr lvl="1" rtl="0" fontAlgn="base"/>
            <a:r>
              <a:rPr lang="en-US" dirty="0"/>
              <a:t>It may change as the evidence accumulates and reveals new insights</a:t>
            </a:r>
          </a:p>
          <a:p>
            <a:pPr lvl="1" rtl="0" fontAlgn="base"/>
            <a:r>
              <a:rPr lang="en-US" dirty="0"/>
              <a:t>World is flat, can fall off end- until someone came back</a:t>
            </a:r>
          </a:p>
          <a:p>
            <a:pPr rtl="0" fontAlgn="base"/>
            <a:r>
              <a:rPr lang="en-US" dirty="0"/>
              <a:t>Truth is provisional and can be overridden by tomorrow’s discovery</a:t>
            </a:r>
          </a:p>
          <a:p>
            <a:pPr lvl="1" rtl="0" fontAlgn="base"/>
            <a:r>
              <a:rPr lang="en-US" dirty="0"/>
              <a:t>Pluto- no longer a real planet (dwarf planet) </a:t>
            </a:r>
          </a:p>
          <a:p>
            <a:pPr lvl="1" rtl="0" fontAlgn="base"/>
            <a:r>
              <a:rPr lang="en-US" dirty="0"/>
              <a:t>Need to follow the story over time. </a:t>
            </a:r>
          </a:p>
          <a:p>
            <a:pPr lvl="1" rtl="0" fontAlgn="base"/>
            <a:r>
              <a:rPr lang="en-US" dirty="0"/>
              <a:t>With holes in story, people will fill in the holes with their own theories</a:t>
            </a:r>
          </a:p>
          <a:p>
            <a:pPr rtl="0" fontAlgn="base"/>
            <a:r>
              <a:rPr lang="en-US" dirty="0"/>
              <a:t>Why so hard for journalists to get the truth ?</a:t>
            </a:r>
          </a:p>
          <a:p>
            <a:pPr lvl="1" rtl="0" fontAlgn="base"/>
            <a:r>
              <a:rPr lang="en-US" dirty="0"/>
              <a:t>Truth won’t stand still- have to seek it out and it is always morphing </a:t>
            </a:r>
          </a:p>
          <a:p>
            <a:pPr lvl="1" rtl="0" fontAlgn="base"/>
            <a:r>
              <a:rPr lang="en-US" dirty="0"/>
              <a:t>Some try to get in the way of the truth or getting information out</a:t>
            </a:r>
          </a:p>
          <a:p>
            <a:pPr lvl="1" rtl="0" fontAlgn="base"/>
            <a:r>
              <a:rPr lang="en-US" dirty="0"/>
              <a:t>Some will willingly spread misinformation </a:t>
            </a:r>
          </a:p>
          <a:p>
            <a:pPr lvl="1" rtl="0" fontAlgn="base"/>
            <a:r>
              <a:rPr lang="en-US" dirty="0"/>
              <a:t>Breaking news is chaotic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64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232943" defTabSz="931774">
              <a:defRPr/>
            </a:pPr>
            <a:r>
              <a:rPr lang="en-US" dirty="0" smtClean="0"/>
              <a:t>Qualify this as “breaking news”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067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248AD2-98B7-46B2-B5AA-6A06AF87F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54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48AD2-98B7-46B2-B5AA-6A06AF87FF66}" type="slidenum">
              <a:rPr lang="en-US" smtClean="0"/>
              <a:t>23</a:t>
            </a:fld>
            <a:endParaRPr lang="en-US"/>
          </a:p>
        </p:txBody>
      </p:sp>
    </p:spTree>
    <p:extLst>
      <p:ext uri="{BB962C8B-B14F-4D97-AF65-F5344CB8AC3E}">
        <p14:creationId xmlns:p14="http://schemas.microsoft.com/office/powerpoint/2010/main" val="44942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 nonpartisan, nonprofit “consumer advocate” for voters that aims to reduce the level of deception and confusion in U.S. politics. We monitor the factual accuracy of what is said by major U.S. political players in the form of TV ads, debates, speeches, interviews and news releases. Our goal is to apply the best practices of both journalism and scholarship, and to increase public knowledge and understanding.</a:t>
            </a:r>
          </a:p>
          <a:p>
            <a:r>
              <a:rPr lang="en-US" dirty="0" smtClean="0"/>
              <a:t>FactCheck.org is a project of the Annenberg Public Policy Center of the University of Pennsylvania. The APPC was established by publisher and philanthropist Walter Annenberg to create a community of scholars within the University of Pennsylvania that would address public policy issues at the local, state and federal levels.</a:t>
            </a:r>
          </a:p>
          <a:p>
            <a:endParaRPr lang="en-US" dirty="0"/>
          </a:p>
        </p:txBody>
      </p:sp>
      <p:sp>
        <p:nvSpPr>
          <p:cNvPr id="4" name="Slide Number Placeholder 3"/>
          <p:cNvSpPr>
            <a:spLocks noGrp="1"/>
          </p:cNvSpPr>
          <p:nvPr>
            <p:ph type="sldNum" sz="quarter" idx="10"/>
          </p:nvPr>
        </p:nvSpPr>
        <p:spPr/>
        <p:txBody>
          <a:bodyPr/>
          <a:lstStyle/>
          <a:p>
            <a:fld id="{4C248AD2-98B7-46B2-B5AA-6A06AF87FF66}" type="slidenum">
              <a:rPr lang="en-US" smtClean="0"/>
              <a:t>31</a:t>
            </a:fld>
            <a:endParaRPr lang="en-US"/>
          </a:p>
        </p:txBody>
      </p:sp>
    </p:spTree>
    <p:extLst>
      <p:ext uri="{BB962C8B-B14F-4D97-AF65-F5344CB8AC3E}">
        <p14:creationId xmlns:p14="http://schemas.microsoft.com/office/powerpoint/2010/main" val="135637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the ratings mean  https://www.washingtonpost.com/news/fact-checker/about-the-fact-checker/?utm_term=.5df1b256b4b8 </a:t>
            </a:r>
            <a:endParaRPr lang="en-US" dirty="0"/>
          </a:p>
        </p:txBody>
      </p:sp>
      <p:sp>
        <p:nvSpPr>
          <p:cNvPr id="4" name="Slide Number Placeholder 3"/>
          <p:cNvSpPr>
            <a:spLocks noGrp="1"/>
          </p:cNvSpPr>
          <p:nvPr>
            <p:ph type="sldNum" sz="quarter" idx="10"/>
          </p:nvPr>
        </p:nvSpPr>
        <p:spPr/>
        <p:txBody>
          <a:bodyPr/>
          <a:lstStyle/>
          <a:p>
            <a:fld id="{4C248AD2-98B7-46B2-B5AA-6A06AF87FF66}" type="slidenum">
              <a:rPr lang="en-US" smtClean="0"/>
              <a:t>32</a:t>
            </a:fld>
            <a:endParaRPr lang="en-US"/>
          </a:p>
        </p:txBody>
      </p:sp>
    </p:spTree>
    <p:extLst>
      <p:ext uri="{BB962C8B-B14F-4D97-AF65-F5344CB8AC3E}">
        <p14:creationId xmlns:p14="http://schemas.microsoft.com/office/powerpoint/2010/main" val="2301907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http://futureoffakenews.com/videos.html   https://goo.gl/ZT7Gnh</a:t>
            </a:r>
          </a:p>
          <a:p>
            <a:endParaRPr lang="en-US" dirty="0" smtClean="0"/>
          </a:p>
          <a:p>
            <a:r>
              <a:rPr lang="en-US" dirty="0" smtClean="0"/>
              <a:t>This podcast episode explores the future of false news and the ways in which advances in technology will make it even harder to distinguish between what is real and what is fake</a:t>
            </a:r>
            <a:endParaRPr lang="en-US" dirty="0"/>
          </a:p>
        </p:txBody>
      </p:sp>
      <p:sp>
        <p:nvSpPr>
          <p:cNvPr id="4" name="Slide Number Placeholder 3"/>
          <p:cNvSpPr>
            <a:spLocks noGrp="1"/>
          </p:cNvSpPr>
          <p:nvPr>
            <p:ph type="sldNum" sz="quarter" idx="10"/>
          </p:nvPr>
        </p:nvSpPr>
        <p:spPr/>
        <p:txBody>
          <a:bodyPr/>
          <a:lstStyle/>
          <a:p>
            <a:fld id="{4C248AD2-98B7-46B2-B5AA-6A06AF87FF66}" type="slidenum">
              <a:rPr lang="en-US" smtClean="0"/>
              <a:t>72</a:t>
            </a:fld>
            <a:endParaRPr lang="en-US"/>
          </a:p>
        </p:txBody>
      </p:sp>
    </p:spTree>
    <p:extLst>
      <p:ext uri="{BB962C8B-B14F-4D97-AF65-F5344CB8AC3E}">
        <p14:creationId xmlns:p14="http://schemas.microsoft.com/office/powerpoint/2010/main" val="578566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Many fake images that spread online aren’t fake in the sense that they’ve been manipulated, but fake in that the stories attributed to them are false</a:t>
            </a:r>
            <a:endParaRPr lang="en-US" dirty="0"/>
          </a:p>
        </p:txBody>
      </p:sp>
      <p:sp>
        <p:nvSpPr>
          <p:cNvPr id="4" name="Slide Number Placeholder 3"/>
          <p:cNvSpPr>
            <a:spLocks noGrp="1"/>
          </p:cNvSpPr>
          <p:nvPr>
            <p:ph type="sldNum" sz="quarter" idx="10"/>
          </p:nvPr>
        </p:nvSpPr>
        <p:spPr/>
        <p:txBody>
          <a:bodyPr/>
          <a:lstStyle/>
          <a:p>
            <a:fld id="{4C248AD2-98B7-46B2-B5AA-6A06AF87FF66}" type="slidenum">
              <a:rPr lang="en-US" smtClean="0"/>
              <a:t>74</a:t>
            </a:fld>
            <a:endParaRPr lang="en-US"/>
          </a:p>
        </p:txBody>
      </p:sp>
    </p:spTree>
    <p:extLst>
      <p:ext uri="{BB962C8B-B14F-4D97-AF65-F5344CB8AC3E}">
        <p14:creationId xmlns:p14="http://schemas.microsoft.com/office/powerpoint/2010/main" val="72344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 whit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9"/>
          <p:cNvSpPr>
            <a:spLocks noGrp="1"/>
          </p:cNvSpPr>
          <p:nvPr>
            <p:ph type="body" sz="quarter" idx="11"/>
          </p:nvPr>
        </p:nvSpPr>
        <p:spPr>
          <a:xfrm>
            <a:off x="1371600" y="1828800"/>
            <a:ext cx="6773917" cy="1430337"/>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363646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TEMENT on teal">
  <p:cSld name="STATEMENT on teal">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1371600" y="1828800"/>
            <a:ext cx="6773917" cy="3048000"/>
          </a:xfrm>
          <a:prstGeom prst="rect">
            <a:avLst/>
          </a:prstGeom>
          <a:noFill/>
          <a:ln>
            <a:noFill/>
          </a:ln>
        </p:spPr>
        <p:txBody>
          <a:bodyPr spcFirstLastPara="1" wrap="square" lIns="91425" tIns="91425" rIns="91425" bIns="91425" anchor="t" anchorCtr="0"/>
          <a:lstStyle>
            <a:lvl1pPr marL="457200" marR="0" lvl="0" indent="-228600" algn="l" rtl="0">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2pPr>
            <a:lvl3pPr marL="1371600" marR="0" lvl="2"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3pPr>
            <a:lvl4pPr marL="1828800" marR="0" lvl="3"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4pPr>
            <a:lvl5pPr marL="2286000" marR="0" lvl="4"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60448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on teal">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98446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 teal">
    <p:spTree>
      <p:nvGrpSpPr>
        <p:cNvPr id="1" name=""/>
        <p:cNvGrpSpPr/>
        <p:nvPr/>
      </p:nvGrpSpPr>
      <p:grpSpPr>
        <a:xfrm>
          <a:off x="0" y="0"/>
          <a:ext cx="0" cy="0"/>
          <a:chOff x="0" y="0"/>
          <a:chExt cx="0" cy="0"/>
        </a:xfrm>
      </p:grpSpPr>
      <p:sp>
        <p:nvSpPr>
          <p:cNvPr id="4"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289599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teal: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5623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on teal">
  <p:cSld name="1_TEXT on teal">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1371600" y="3722688"/>
            <a:ext cx="6910388" cy="2373312"/>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2"/>
          </p:nvPr>
        </p:nvSpPr>
        <p:spPr>
          <a:xfrm>
            <a:off x="1371600" y="1828800"/>
            <a:ext cx="6773917" cy="1439408"/>
          </a:xfrm>
          <a:prstGeom prst="rect">
            <a:avLst/>
          </a:prstGeom>
          <a:noFill/>
          <a:ln>
            <a:noFill/>
          </a:ln>
        </p:spPr>
        <p:txBody>
          <a:bodyPr spcFirstLastPara="1" wrap="square" lIns="91425" tIns="91425" rIns="91425" bIns="91425" anchor="t" anchorCtr="0"/>
          <a:lstStyle>
            <a:lvl1pPr marL="457200" marR="0" lvl="0" indent="-228600" algn="l" rtl="0">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2pPr>
            <a:lvl3pPr marL="1371600" marR="0" lvl="2"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3pPr>
            <a:lvl4pPr marL="1828800" marR="0" lvl="3"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4pPr>
            <a:lvl5pPr marL="2286000" marR="0" lvl="4"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374296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TEMENT on White">
  <p:cSld name="STATEMENT on White">
    <p:spTree>
      <p:nvGrpSpPr>
        <p:cNvPr id="1" name="Shape 27"/>
        <p:cNvGrpSpPr/>
        <p:nvPr/>
      </p:nvGrpSpPr>
      <p:grpSpPr>
        <a:xfrm>
          <a:off x="0" y="0"/>
          <a:ext cx="0" cy="0"/>
          <a:chOff x="0" y="0"/>
          <a:chExt cx="0" cy="0"/>
        </a:xfrm>
      </p:grpSpPr>
      <p:sp>
        <p:nvSpPr>
          <p:cNvPr id="28" name="Shape 28"/>
          <p:cNvSpPr txBox="1">
            <a:spLocks noGrp="1"/>
          </p:cNvSpPr>
          <p:nvPr>
            <p:ph type="body" idx="1"/>
          </p:nvPr>
        </p:nvSpPr>
        <p:spPr>
          <a:xfrm>
            <a:off x="1371600" y="1828800"/>
            <a:ext cx="6773917" cy="3048000"/>
          </a:xfrm>
          <a:prstGeom prst="rect">
            <a:avLst/>
          </a:prstGeom>
          <a:noFill/>
          <a:ln>
            <a:noFill/>
          </a:ln>
        </p:spPr>
        <p:txBody>
          <a:bodyPr spcFirstLastPara="1" wrap="square" lIns="91425" tIns="91425" rIns="91425" bIns="91425" anchor="t" anchorCtr="0"/>
          <a:lstStyle>
            <a:lvl1pPr marL="457200" marR="0" lvl="0" indent="-228600" algn="l" rtl="0">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Century Gothic"/>
                <a:ea typeface="Century Gothic"/>
                <a:cs typeface="Century Gothic"/>
                <a:sym typeface="Century Gothic"/>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Century Gothic"/>
                <a:ea typeface="Century Gothic"/>
                <a:cs typeface="Century Gothic"/>
                <a:sym typeface="Century Gothic"/>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Century Gothic"/>
                <a:ea typeface="Century Gothic"/>
                <a:cs typeface="Century Gothic"/>
                <a:sym typeface="Century Gothic"/>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978136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3151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on seafoam">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539374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 seafoam">
    <p:spTree>
      <p:nvGrpSpPr>
        <p:cNvPr id="1" name=""/>
        <p:cNvGrpSpPr/>
        <p:nvPr/>
      </p:nvGrpSpPr>
      <p:grpSpPr>
        <a:xfrm>
          <a:off x="0" y="0"/>
          <a:ext cx="0" cy="0"/>
          <a:chOff x="0" y="0"/>
          <a:chExt cx="0" cy="0"/>
        </a:xfrm>
      </p:grpSpPr>
      <p:sp>
        <p:nvSpPr>
          <p:cNvPr id="4"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3262049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 seafoam: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741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 teal">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2706570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on red">
    <p:bg>
      <p:bgPr>
        <a:solidFill>
          <a:schemeClr val="accent2"/>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2213109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 red">
    <p:bg>
      <p:bgPr>
        <a:solidFill>
          <a:schemeClr val="accent2"/>
        </a:solidFill>
        <a:effectLst/>
      </p:bgPr>
    </p:bg>
    <p:spTree>
      <p:nvGrpSpPr>
        <p:cNvPr id="1" name=""/>
        <p:cNvGrpSpPr/>
        <p:nvPr/>
      </p:nvGrpSpPr>
      <p:grpSpPr>
        <a:xfrm>
          <a:off x="0" y="0"/>
          <a:ext cx="0" cy="0"/>
          <a:chOff x="0" y="0"/>
          <a:chExt cx="0" cy="0"/>
        </a:xfrm>
      </p:grpSpPr>
      <p:sp>
        <p:nvSpPr>
          <p:cNvPr id="4"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070716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 red: no heading">
    <p:bg>
      <p:bgPr>
        <a:solidFill>
          <a:schemeClr val="accent2"/>
        </a:solid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4645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921352" y="5289707"/>
            <a:ext cx="765448" cy="1148172"/>
          </a:xfrm>
          <a:prstGeom prst="rect">
            <a:avLst/>
          </a:prstGeom>
        </p:spPr>
      </p:pic>
      <p:sp>
        <p:nvSpPr>
          <p:cNvPr id="5" name="Text Placeholder 4"/>
          <p:cNvSpPr>
            <a:spLocks noGrp="1"/>
          </p:cNvSpPr>
          <p:nvPr>
            <p:ph type="body" sz="quarter" idx="10"/>
          </p:nvPr>
        </p:nvSpPr>
        <p:spPr>
          <a:xfrm>
            <a:off x="1371600" y="5486400"/>
            <a:ext cx="6496050" cy="300038"/>
          </a:xfrm>
          <a:prstGeom prst="rect">
            <a:avLst/>
          </a:prstGeom>
        </p:spPr>
        <p:txBody>
          <a:bodyPr vert="horz"/>
          <a:lstStyle/>
          <a:p>
            <a:pPr lvl="0"/>
            <a:r>
              <a:rPr lang="en-US" dirty="0" smtClean="0"/>
              <a:t>Click to edit Master text styles</a:t>
            </a:r>
          </a:p>
        </p:txBody>
      </p:sp>
    </p:spTree>
    <p:extLst>
      <p:ext uri="{BB962C8B-B14F-4D97-AF65-F5344CB8AC3E}">
        <p14:creationId xmlns:p14="http://schemas.microsoft.com/office/powerpoint/2010/main" val="381374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71600" y="5486400"/>
            <a:ext cx="5707062" cy="317500"/>
          </a:xfrm>
          <a:prstGeom prst="rect">
            <a:avLst/>
          </a:prstGeom>
        </p:spPr>
        <p:txBody>
          <a:bodyPr vert="horz"/>
          <a:lstStyle/>
          <a:p>
            <a:pPr lvl="0"/>
            <a:r>
              <a:rPr lang="en-US" dirty="0" smtClean="0"/>
              <a:t>Click to edit Master text styles</a:t>
            </a:r>
          </a:p>
        </p:txBody>
      </p:sp>
    </p:spTree>
    <p:extLst>
      <p:ext uri="{BB962C8B-B14F-4D97-AF65-F5344CB8AC3E}">
        <p14:creationId xmlns:p14="http://schemas.microsoft.com/office/powerpoint/2010/main" val="3868187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46856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on white">
    <p:spTree>
      <p:nvGrpSpPr>
        <p:cNvPr id="1" name=""/>
        <p:cNvGrpSpPr/>
        <p:nvPr/>
      </p:nvGrpSpPr>
      <p:grpSpPr>
        <a:xfrm>
          <a:off x="0" y="0"/>
          <a:ext cx="0" cy="0"/>
          <a:chOff x="0" y="0"/>
          <a:chExt cx="0" cy="0"/>
        </a:xfrm>
      </p:grpSpPr>
      <p:sp>
        <p:nvSpPr>
          <p:cNvPr id="5"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2276758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TEMENT on teal">
  <p:cSld name="STATEMENT on teal">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1371600" y="1828800"/>
            <a:ext cx="6773917" cy="3048000"/>
          </a:xfrm>
          <a:prstGeom prst="rect">
            <a:avLst/>
          </a:prstGeom>
          <a:noFill/>
          <a:ln>
            <a:noFill/>
          </a:ln>
        </p:spPr>
        <p:txBody>
          <a:bodyPr spcFirstLastPara="1" wrap="square" lIns="91425" tIns="91425" rIns="91425" bIns="91425" anchor="t" anchorCtr="0"/>
          <a:lstStyle>
            <a:lvl1pPr marL="457200" marR="0" lvl="0" indent="-228600" algn="l" rtl="0">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2pPr>
            <a:lvl3pPr marL="1371600" marR="0" lvl="2"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3pPr>
            <a:lvl4pPr marL="1828800" marR="0" lvl="3"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4pPr>
            <a:lvl5pPr marL="2286000" marR="0" lvl="4" indent="-482600" algn="l" rtl="0">
              <a:spcBef>
                <a:spcPts val="800"/>
              </a:spcBef>
              <a:spcAft>
                <a:spcPts val="0"/>
              </a:spcAft>
              <a:buClr>
                <a:schemeClr val="lt1"/>
              </a:buClr>
              <a:buSzPts val="4000"/>
              <a:buFont typeface="Arial"/>
              <a:buChar char="»"/>
              <a:defRPr sz="40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4405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66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106434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 white">
    <p:spTree>
      <p:nvGrpSpPr>
        <p:cNvPr id="1" name=""/>
        <p:cNvGrpSpPr/>
        <p:nvPr/>
      </p:nvGrpSpPr>
      <p:grpSpPr>
        <a:xfrm>
          <a:off x="0" y="0"/>
          <a:ext cx="0" cy="0"/>
          <a:chOff x="0" y="0"/>
          <a:chExt cx="0" cy="0"/>
        </a:xfrm>
      </p:grpSpPr>
      <p:sp>
        <p:nvSpPr>
          <p:cNvPr id="5"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426254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11621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3.xml"/><Relationship Id="rId7"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4.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4.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8.xml"/><Relationship Id="rId1" Type="http://schemas.openxmlformats.org/officeDocument/2006/relationships/slideLayout" Target="../slideLayouts/slideLayout24.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PL Logo web tea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047" y="456257"/>
            <a:ext cx="2139509" cy="1042812"/>
          </a:xfrm>
          <a:prstGeom prst="rect">
            <a:avLst/>
          </a:prstGeom>
        </p:spPr>
      </p:pic>
    </p:spTree>
    <p:extLst>
      <p:ext uri="{BB962C8B-B14F-4D97-AF65-F5344CB8AC3E}">
        <p14:creationId xmlns:p14="http://schemas.microsoft.com/office/powerpoint/2010/main" val="322471541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stretch>
            <a:fillRect/>
          </a:stretch>
        </p:blipFill>
        <p:spPr>
          <a:xfrm>
            <a:off x="626047" y="456257"/>
            <a:ext cx="2139509" cy="1050304"/>
          </a:xfrm>
          <a:prstGeom prst="rect">
            <a:avLst/>
          </a:prstGeom>
        </p:spPr>
      </p:pic>
    </p:spTree>
    <p:extLst>
      <p:ext uri="{BB962C8B-B14F-4D97-AF65-F5344CB8AC3E}">
        <p14:creationId xmlns:p14="http://schemas.microsoft.com/office/powerpoint/2010/main" val="1306327663"/>
      </p:ext>
    </p:extLst>
  </p:cSld>
  <p:clrMap bg1="dk1" tx1="lt1" bg2="dk2" tx2="lt2" accent1="accent1" accent2="accent2" accent3="accent3" accent4="accent4" accent5="accent5" accent6="accent6" hlink="hlink" folHlink="folHlink"/>
  <p:sldLayoutIdLst>
    <p:sldLayoutId id="2147483676" r:id="rId1"/>
    <p:sldLayoutId id="2147483681" r:id="rId2"/>
    <p:sldLayoutId id="2147483682" r:id="rId3"/>
    <p:sldLayoutId id="2147483683" r:id="rId4"/>
    <p:sldLayoutId id="2147483684" r:id="rId5"/>
  </p:sldLayoutIdLst>
  <p:txStyles>
    <p:titleStyle>
      <a:lvl1pPr algn="l"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7921530" y="5289706"/>
            <a:ext cx="765449" cy="1148173"/>
          </a:xfrm>
          <a:prstGeom prst="rect">
            <a:avLst/>
          </a:prstGeom>
        </p:spPr>
      </p:pic>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spTree>
    <p:extLst>
      <p:ext uri="{BB962C8B-B14F-4D97-AF65-F5344CB8AC3E}">
        <p14:creationId xmlns:p14="http://schemas.microsoft.com/office/powerpoint/2010/main" val="1164564799"/>
      </p:ext>
    </p:extLst>
  </p:cSld>
  <p:clrMap bg1="lt1" tx1="dk1" bg2="lt2" tx2="dk2" accent1="accent1" accent2="accent2" accent3="accent3" accent4="accent4" accent5="accent5" accent6="accent6" hlink="hlink" folHlink="folHlink"/>
  <p:sldLayoutIdLst>
    <p:sldLayoutId id="2147483679" r:id="rId1"/>
    <p:sldLayoutId id="2147483656" r:id="rId2"/>
    <p:sldLayoutId id="2147483657" r:id="rId3"/>
    <p:sldLayoutId id="2147483680" r:id="rId4"/>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8"/>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310418777"/>
      </p:ext>
    </p:extLst>
  </p:cSld>
  <p:clrMap bg1="dk1" tx1="lt1" bg2="dk2" tx2="lt2" accent1="accent1" accent2="accent2" accent3="accent3" accent4="accent4" accent5="accent5" accent6="accent6" hlink="hlink" folHlink="folHlink"/>
  <p:sldLayoutIdLst>
    <p:sldLayoutId id="2147483673" r:id="rId1"/>
    <p:sldLayoutId id="2147483672" r:id="rId2"/>
    <p:sldLayoutId id="2147483674" r:id="rId3"/>
    <p:sldLayoutId id="2147483685" r:id="rId4"/>
    <p:sldLayoutId id="2147483686" r:id="rId5"/>
    <p:sldLayoutId id="2147483687" r:id="rId6"/>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1724123529"/>
      </p:ext>
    </p:extLst>
  </p:cSld>
  <p:clrMap bg1="dk1" tx1="lt1" bg2="dk2" tx2="lt2" accent1="accent1" accent2="accent2" accent3="accent3" accent4="accent4" accent5="accent5" accent6="accent6" hlink="hlink" folHlink="folHlink"/>
  <p:sldLayoutIdLst>
    <p:sldLayoutId id="2147483669" r:id="rId1"/>
    <p:sldLayoutId id="2147483659" r:id="rId2"/>
    <p:sldLayoutId id="2147483660"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3701860242"/>
      </p:ext>
    </p:extLst>
  </p:cSld>
  <p:clrMap bg1="dk1" tx1="lt1" bg2="dk2" tx2="lt2" accent1="accent1" accent2="accent2" accent3="accent3" accent4="accent4" accent5="accent5" accent6="accent6" hlink="hlink" folHlink="folHlink"/>
  <p:sldLayoutIdLst>
    <p:sldLayoutId id="2147483670" r:id="rId1"/>
    <p:sldLayoutId id="2147483662" r:id="rId2"/>
    <p:sldLayoutId id="2147483663"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71654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9" name="Picture 8" descr="4500411648_874798709f_z.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2716" y="562429"/>
            <a:ext cx="7989454" cy="4489942"/>
          </a:xfrm>
          <a:prstGeom prst="rect">
            <a:avLst/>
          </a:prstGeom>
        </p:spPr>
      </p:pic>
      <p:pic>
        <p:nvPicPr>
          <p:cNvPr id="11" name="Picture 10"/>
          <p:cNvPicPr>
            <a:picLocks noChangeAspect="1"/>
          </p:cNvPicPr>
          <p:nvPr userDrawn="1"/>
        </p:nvPicPr>
        <p:blipFill>
          <a:blip r:embed="rId4"/>
          <a:stretch>
            <a:fillRect/>
          </a:stretch>
        </p:blipFill>
        <p:spPr>
          <a:xfrm>
            <a:off x="7921530" y="5289706"/>
            <a:ext cx="765449" cy="1148173"/>
          </a:xfrm>
          <a:prstGeom prst="rect">
            <a:avLst/>
          </a:prstGeom>
        </p:spPr>
      </p:pic>
    </p:spTree>
    <p:extLst>
      <p:ext uri="{BB962C8B-B14F-4D97-AF65-F5344CB8AC3E}">
        <p14:creationId xmlns:p14="http://schemas.microsoft.com/office/powerpoint/2010/main" val="248125744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wnyc.org/story/breaking-news-consumers-handbook-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tm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www.npr.org/sections/politics-fact-check"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www.washingtonpost.com/news/fact-checker/?utm_term=.1d79fe87f82d"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tmp"/></Relationships>
</file>

<file path=ppt/slides/_rels/slide33.xml.rels><?xml version="1.0" encoding="UTF-8" standalone="yes"?>
<Relationships xmlns="http://schemas.openxmlformats.org/package/2006/relationships"><Relationship Id="rId3" Type="http://schemas.openxmlformats.org/officeDocument/2006/relationships/hyperlink" Target="https://www.npr.org/sections/politics-fact-check" TargetMode="External"/><Relationship Id="rId2" Type="http://schemas.openxmlformats.org/officeDocument/2006/relationships/image" Target="../media/image19.tmp"/><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hyperlink" Target="https://skokielibrary.info/resources/research/#O"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journalism.org/2014/10/21/political-polarization-media-habits/"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fif"/><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2.jfif"/><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jfi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5.jfif"/><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5.jfi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Journal98.gif" TargetMode="External"/><Relationship Id="rId2" Type="http://schemas.openxmlformats.org/officeDocument/2006/relationships/image" Target="../media/image7.jfi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hyperlink" Target="https://www.theatlantic.com/magazine/archive/2018/05/realitys-end/556877/" TargetMode="Externa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ideo" Target="https://www.youtube.com/embed/vprETB4dzNE" TargetMode="Externa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7007" y="4917412"/>
            <a:ext cx="6910388" cy="1721461"/>
          </a:xfrm>
        </p:spPr>
        <p:txBody>
          <a:bodyPr/>
          <a:lstStyle/>
          <a:p>
            <a:pPr marL="0" indent="0" algn="r">
              <a:buNone/>
            </a:pPr>
            <a:r>
              <a:rPr lang="en-US" dirty="0" smtClean="0"/>
              <a:t>Lynnanne Pearson</a:t>
            </a:r>
          </a:p>
          <a:p>
            <a:pPr marL="0" indent="0" algn="r">
              <a:buNone/>
            </a:pPr>
            <a:r>
              <a:rPr lang="en-US" dirty="0" smtClean="0"/>
              <a:t>Adult Services Manager</a:t>
            </a:r>
            <a:endParaRPr lang="en-US" dirty="0"/>
          </a:p>
        </p:txBody>
      </p:sp>
      <p:sp>
        <p:nvSpPr>
          <p:cNvPr id="3" name="Text Placeholder 2"/>
          <p:cNvSpPr>
            <a:spLocks noGrp="1"/>
          </p:cNvSpPr>
          <p:nvPr>
            <p:ph type="body" sz="quarter" idx="11"/>
          </p:nvPr>
        </p:nvSpPr>
        <p:spPr>
          <a:xfrm>
            <a:off x="536332" y="1866423"/>
            <a:ext cx="7609186" cy="1439408"/>
          </a:xfrm>
        </p:spPr>
        <p:txBody>
          <a:bodyPr/>
          <a:lstStyle/>
          <a:p>
            <a:r>
              <a:rPr lang="en-US" dirty="0"/>
              <a:t>How to Avoid Internet Trolls and </a:t>
            </a:r>
            <a:r>
              <a:rPr lang="en-US" dirty="0" smtClean="0"/>
              <a:t>Troublemakers </a:t>
            </a:r>
          </a:p>
          <a:p>
            <a:endParaRPr lang="en-US" sz="2800" dirty="0"/>
          </a:p>
          <a:p>
            <a:r>
              <a:rPr lang="en-US" dirty="0" smtClean="0"/>
              <a:t>and find </a:t>
            </a:r>
            <a:r>
              <a:rPr lang="en-US" dirty="0"/>
              <a:t>credible information </a:t>
            </a:r>
          </a:p>
        </p:txBody>
      </p:sp>
    </p:spTree>
    <p:extLst>
      <p:ext uri="{BB962C8B-B14F-4D97-AF65-F5344CB8AC3E}">
        <p14:creationId xmlns:p14="http://schemas.microsoft.com/office/powerpoint/2010/main" val="2933273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12" t="9506" r="2223" b="11234"/>
          <a:stretch/>
        </p:blipFill>
        <p:spPr>
          <a:xfrm>
            <a:off x="140678" y="142876"/>
            <a:ext cx="8889022" cy="6600824"/>
          </a:xfrm>
          <a:prstGeom prst="rect">
            <a:avLst/>
          </a:prstGeom>
        </p:spPr>
      </p:pic>
      <p:sp>
        <p:nvSpPr>
          <p:cNvPr id="3" name="Text Placeholder 2"/>
          <p:cNvSpPr>
            <a:spLocks noGrp="1"/>
          </p:cNvSpPr>
          <p:nvPr>
            <p:ph type="body" sz="quarter" idx="12"/>
          </p:nvPr>
        </p:nvSpPr>
        <p:spPr>
          <a:xfrm>
            <a:off x="514533" y="2374745"/>
            <a:ext cx="8114933" cy="628239"/>
          </a:xfrm>
          <a:solidFill>
            <a:schemeClr val="bg1"/>
          </a:solidFill>
        </p:spPr>
        <p:txBody>
          <a:bodyPr/>
          <a:lstStyle/>
          <a:p>
            <a:r>
              <a:rPr lang="en-US" sz="3400" dirty="0" smtClean="0"/>
              <a:t>Sometimes the fake news is amusing</a:t>
            </a:r>
            <a:endParaRPr lang="en-US" sz="3400" dirty="0"/>
          </a:p>
        </p:txBody>
      </p:sp>
    </p:spTree>
    <p:extLst>
      <p:ext uri="{BB962C8B-B14F-4D97-AF65-F5344CB8AC3E}">
        <p14:creationId xmlns:p14="http://schemas.microsoft.com/office/powerpoint/2010/main" val="304379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 y="90723"/>
            <a:ext cx="8897816" cy="3268464"/>
          </a:xfrm>
          <a:prstGeom prst="rect">
            <a:avLst/>
          </a:prstGeom>
        </p:spPr>
      </p:pic>
      <p:pic>
        <p:nvPicPr>
          <p:cNvPr id="5" name="Picture 4"/>
          <p:cNvPicPr>
            <a:picLocks noChangeAspect="1"/>
          </p:cNvPicPr>
          <p:nvPr/>
        </p:nvPicPr>
        <p:blipFill rotWithShape="1">
          <a:blip r:embed="rId3"/>
          <a:srcRect r="1860" b="22552"/>
          <a:stretch/>
        </p:blipFill>
        <p:spPr>
          <a:xfrm>
            <a:off x="114300" y="3359187"/>
            <a:ext cx="8897815" cy="3373235"/>
          </a:xfrm>
          <a:prstGeom prst="rect">
            <a:avLst/>
          </a:prstGeom>
        </p:spPr>
      </p:pic>
      <p:sp>
        <p:nvSpPr>
          <p:cNvPr id="3" name="Text Placeholder 2"/>
          <p:cNvSpPr>
            <a:spLocks noGrp="1"/>
          </p:cNvSpPr>
          <p:nvPr>
            <p:ph type="body" sz="quarter" idx="12"/>
          </p:nvPr>
        </p:nvSpPr>
        <p:spPr>
          <a:xfrm>
            <a:off x="1828801" y="2932760"/>
            <a:ext cx="5328138" cy="852854"/>
          </a:xfrm>
          <a:solidFill>
            <a:schemeClr val="bg1"/>
          </a:solidFill>
        </p:spPr>
        <p:txBody>
          <a:bodyPr/>
          <a:lstStyle/>
          <a:p>
            <a:r>
              <a:rPr lang="en-US" dirty="0" smtClean="0"/>
              <a:t>Or about celebrities </a:t>
            </a:r>
            <a:endParaRPr lang="en-US" dirty="0"/>
          </a:p>
        </p:txBody>
      </p:sp>
    </p:spTree>
    <p:extLst>
      <p:ext uri="{BB962C8B-B14F-4D97-AF65-F5344CB8AC3E}">
        <p14:creationId xmlns:p14="http://schemas.microsoft.com/office/powerpoint/2010/main" val="32686485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19673" y="1069355"/>
            <a:ext cx="8634413" cy="4530725"/>
          </a:xfrm>
          <a:prstGeom prst="rect">
            <a:avLst/>
          </a:prstGeom>
        </p:spPr>
        <p:txBody>
          <a:bodyPr/>
          <a:lstStyle/>
          <a:p>
            <a:r>
              <a:rPr lang="en-US" dirty="0" smtClean="0"/>
              <a:t>To change public opinion</a:t>
            </a:r>
          </a:p>
          <a:p>
            <a:r>
              <a:rPr lang="en-US" dirty="0" smtClean="0"/>
              <a:t>Money</a:t>
            </a:r>
          </a:p>
          <a:p>
            <a:pPr lvl="1"/>
            <a:r>
              <a:rPr lang="en-US" dirty="0" smtClean="0"/>
              <a:t>Ad revenue.  The more clicks you get, the more money you make</a:t>
            </a:r>
          </a:p>
          <a:p>
            <a:pPr lvl="1"/>
            <a:r>
              <a:rPr lang="en-US" dirty="0" smtClean="0"/>
              <a:t>Scams </a:t>
            </a:r>
          </a:p>
          <a:p>
            <a:r>
              <a:rPr lang="en-US" dirty="0" smtClean="0"/>
              <a:t>Because of their personal or organizational bias </a:t>
            </a:r>
          </a:p>
          <a:p>
            <a:pPr lvl="1"/>
            <a:r>
              <a:rPr lang="en-US" dirty="0" smtClean="0"/>
              <a:t>Even if it’s not true, it sounds like it could be true</a:t>
            </a:r>
          </a:p>
          <a:p>
            <a:r>
              <a:rPr lang="en-US" dirty="0" smtClean="0"/>
              <a:t>Rush to be first</a:t>
            </a:r>
          </a:p>
          <a:p>
            <a:pPr lvl="1"/>
            <a:r>
              <a:rPr lang="en-US" dirty="0" smtClean="0"/>
              <a:t>In wanting to be the first to report a story, news outlets may fail to practice due diligence and further research the claims and facts of the story  </a:t>
            </a:r>
          </a:p>
          <a:p>
            <a:endParaRPr lang="en-US" dirty="0" smtClean="0"/>
          </a:p>
          <a:p>
            <a:endParaRPr lang="en-US" dirty="0"/>
          </a:p>
        </p:txBody>
      </p:sp>
      <p:sp>
        <p:nvSpPr>
          <p:cNvPr id="3" name="Text Placeholder 2"/>
          <p:cNvSpPr>
            <a:spLocks noGrp="1"/>
          </p:cNvSpPr>
          <p:nvPr>
            <p:ph type="body" sz="quarter" idx="4294967295"/>
          </p:nvPr>
        </p:nvSpPr>
        <p:spPr>
          <a:xfrm>
            <a:off x="260350" y="228600"/>
            <a:ext cx="8883650" cy="623888"/>
          </a:xfrm>
          <a:prstGeom prst="rect">
            <a:avLst/>
          </a:prstGeom>
        </p:spPr>
        <p:txBody>
          <a:bodyPr/>
          <a:lstStyle/>
          <a:p>
            <a:pPr marL="0" indent="0">
              <a:buNone/>
            </a:pPr>
            <a:r>
              <a:rPr lang="en-US" sz="2800" dirty="0" smtClean="0"/>
              <a:t>Why do people publish fake news?</a:t>
            </a:r>
            <a:endParaRPr lang="en-US" sz="2800" dirty="0"/>
          </a:p>
        </p:txBody>
      </p:sp>
    </p:spTree>
    <p:extLst>
      <p:ext uri="{BB962C8B-B14F-4D97-AF65-F5344CB8AC3E}">
        <p14:creationId xmlns:p14="http://schemas.microsoft.com/office/powerpoint/2010/main" val="3534862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11116" y="1301261"/>
            <a:ext cx="7644355" cy="4923943"/>
          </a:xfrm>
        </p:spPr>
        <p:txBody>
          <a:bodyPr/>
          <a:lstStyle/>
          <a:p>
            <a:r>
              <a:rPr lang="en-US" sz="5400" dirty="0"/>
              <a:t>So </a:t>
            </a:r>
            <a:r>
              <a:rPr lang="en-US" sz="5400" dirty="0" smtClean="0"/>
              <a:t>how do </a:t>
            </a:r>
            <a:r>
              <a:rPr lang="en-US" sz="5400" i="1" dirty="0" smtClean="0"/>
              <a:t>you</a:t>
            </a:r>
            <a:r>
              <a:rPr lang="en-US" sz="5400" dirty="0" smtClean="0"/>
              <a:t> avoid internet trolls </a:t>
            </a:r>
            <a:r>
              <a:rPr lang="en-US" sz="5400" dirty="0"/>
              <a:t>and </a:t>
            </a:r>
            <a:r>
              <a:rPr lang="en-US" sz="5400" dirty="0" smtClean="0"/>
              <a:t>troublemakers</a:t>
            </a:r>
            <a:r>
              <a:rPr lang="en-US" sz="5400" dirty="0"/>
              <a:t>?</a:t>
            </a:r>
          </a:p>
          <a:p>
            <a:endParaRPr lang="en-US" dirty="0"/>
          </a:p>
        </p:txBody>
      </p:sp>
    </p:spTree>
    <p:extLst>
      <p:ext uri="{BB962C8B-B14F-4D97-AF65-F5344CB8AC3E}">
        <p14:creationId xmlns:p14="http://schemas.microsoft.com/office/powerpoint/2010/main" val="1603139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785" y="2039816"/>
            <a:ext cx="7732279" cy="3048000"/>
          </a:xfrm>
        </p:spPr>
        <p:txBody>
          <a:bodyPr/>
          <a:lstStyle/>
          <a:p>
            <a:pPr marL="0" indent="0">
              <a:buNone/>
            </a:pPr>
            <a:r>
              <a:rPr lang="en-US" sz="4800" dirty="0" smtClean="0"/>
              <a:t>Journalism</a:t>
            </a:r>
            <a:r>
              <a:rPr lang="en-US" sz="4800" dirty="0"/>
              <a:t> </a:t>
            </a:r>
            <a:r>
              <a:rPr lang="en-US" sz="4800" dirty="0" smtClean="0"/>
              <a:t>and the news</a:t>
            </a:r>
            <a:endParaRPr lang="en-US" sz="4800" dirty="0"/>
          </a:p>
        </p:txBody>
      </p:sp>
      <p:sp>
        <p:nvSpPr>
          <p:cNvPr id="2" name="Rectangle 1"/>
          <p:cNvSpPr/>
          <p:nvPr/>
        </p:nvSpPr>
        <p:spPr>
          <a:xfrm>
            <a:off x="4447607" y="3244334"/>
            <a:ext cx="248786" cy="369332"/>
          </a:xfrm>
          <a:prstGeom prst="rect">
            <a:avLst/>
          </a:prstGeom>
        </p:spPr>
        <p:txBody>
          <a:bodyPr wrap="none">
            <a:spAutoFit/>
          </a:bodyPr>
          <a:lstStyle/>
          <a:p>
            <a:r>
              <a:rPr lang="en-US" dirty="0"/>
              <a:t> </a:t>
            </a:r>
          </a:p>
        </p:txBody>
      </p:sp>
      <p:sp>
        <p:nvSpPr>
          <p:cNvPr id="4" name="Rectangle 3"/>
          <p:cNvSpPr/>
          <p:nvPr/>
        </p:nvSpPr>
        <p:spPr>
          <a:xfrm>
            <a:off x="4447607" y="3244334"/>
            <a:ext cx="248786" cy="369332"/>
          </a:xfrm>
          <a:prstGeom prst="rect">
            <a:avLst/>
          </a:prstGeom>
        </p:spPr>
        <p:txBody>
          <a:bodyPr wrap="none">
            <a:spAutoFit/>
          </a:bodyPr>
          <a:lstStyle/>
          <a:p>
            <a:r>
              <a:rPr lang="en-US" dirty="0"/>
              <a:t> </a:t>
            </a:r>
          </a:p>
        </p:txBody>
      </p:sp>
      <p:sp>
        <p:nvSpPr>
          <p:cNvPr id="5" name="Rectangle 4"/>
          <p:cNvSpPr/>
          <p:nvPr/>
        </p:nvSpPr>
        <p:spPr>
          <a:xfrm>
            <a:off x="4447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948137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4418" y="1977656"/>
            <a:ext cx="7799979" cy="2934586"/>
          </a:xfrm>
        </p:spPr>
        <p:txBody>
          <a:bodyPr numCol="2">
            <a:normAutofit/>
          </a:bodyPr>
          <a:lstStyle/>
          <a:p>
            <a:pPr marL="571500" indent="-571500">
              <a:buFont typeface="Arial" panose="020B0604020202020204" pitchFamily="34" charset="0"/>
              <a:buChar char="•"/>
            </a:pPr>
            <a:r>
              <a:rPr lang="en-US" dirty="0" smtClean="0"/>
              <a:t>Frequency</a:t>
            </a:r>
            <a:endParaRPr lang="en-US" dirty="0"/>
          </a:p>
          <a:p>
            <a:pPr marL="571500" indent="-571500">
              <a:buFont typeface="Arial" panose="020B0604020202020204" pitchFamily="34" charset="0"/>
              <a:buChar char="•"/>
            </a:pPr>
            <a:r>
              <a:rPr lang="en-US" dirty="0" smtClean="0"/>
              <a:t>Sex</a:t>
            </a:r>
            <a:endParaRPr lang="en-US" dirty="0"/>
          </a:p>
          <a:p>
            <a:pPr marL="571500" indent="-571500">
              <a:buFont typeface="Arial" panose="020B0604020202020204" pitchFamily="34" charset="0"/>
              <a:buChar char="•"/>
            </a:pPr>
            <a:r>
              <a:rPr lang="en-US" dirty="0" smtClean="0"/>
              <a:t>Health</a:t>
            </a:r>
            <a:endParaRPr lang="en-US" dirty="0"/>
          </a:p>
          <a:p>
            <a:pPr marL="571500" indent="-571500">
              <a:buFont typeface="Arial" panose="020B0604020202020204" pitchFamily="34" charset="0"/>
              <a:buChar char="•"/>
            </a:pPr>
            <a:r>
              <a:rPr lang="en-US" dirty="0" smtClean="0"/>
              <a:t>Money</a:t>
            </a:r>
            <a:endParaRPr lang="en-US" dirty="0"/>
          </a:p>
          <a:p>
            <a:pPr marL="571500" indent="-571500">
              <a:buFont typeface="Arial" panose="020B0604020202020204" pitchFamily="34" charset="0"/>
              <a:buChar char="•"/>
            </a:pPr>
            <a:r>
              <a:rPr lang="en-US" dirty="0"/>
              <a:t>Solution </a:t>
            </a:r>
            <a:r>
              <a:rPr lang="en-US" dirty="0" smtClean="0"/>
              <a:t>journalism</a:t>
            </a:r>
            <a:r>
              <a:rPr lang="en-US" dirty="0"/>
              <a:t> </a:t>
            </a:r>
            <a:endParaRPr lang="en-US" dirty="0" smtClean="0"/>
          </a:p>
          <a:p>
            <a:pPr marL="571500" indent="-571500">
              <a:buFont typeface="Arial" panose="020B0604020202020204" pitchFamily="34" charset="0"/>
              <a:buChar char="•"/>
            </a:pPr>
            <a:r>
              <a:rPr lang="en-US" dirty="0" smtClean="0"/>
              <a:t>Danger</a:t>
            </a:r>
            <a:endParaRPr lang="en-US" dirty="0"/>
          </a:p>
          <a:p>
            <a:pPr marL="571500" indent="-571500">
              <a:buFont typeface="Arial" panose="020B0604020202020204" pitchFamily="34" charset="0"/>
              <a:buChar char="•"/>
            </a:pPr>
            <a:r>
              <a:rPr lang="en-US" dirty="0"/>
              <a:t>Prominence     </a:t>
            </a:r>
          </a:p>
          <a:p>
            <a:pPr marL="571500" indent="-571500">
              <a:buFont typeface="Arial" panose="020B0604020202020204" pitchFamily="34" charset="0"/>
              <a:buChar char="•"/>
            </a:pPr>
            <a:r>
              <a:rPr lang="en-US" dirty="0" smtClean="0"/>
              <a:t>Proximity</a:t>
            </a:r>
            <a:endParaRPr lang="en-US" dirty="0"/>
          </a:p>
          <a:p>
            <a:pPr marL="571500" indent="-571500">
              <a:buFont typeface="Arial" panose="020B0604020202020204" pitchFamily="34" charset="0"/>
              <a:buChar char="•"/>
            </a:pPr>
            <a:r>
              <a:rPr lang="en-US" dirty="0" smtClean="0"/>
              <a:t>Conflict</a:t>
            </a:r>
            <a:endParaRPr lang="en-US" dirty="0"/>
          </a:p>
          <a:p>
            <a:pPr marL="571500" indent="-571500">
              <a:buFont typeface="Arial" panose="020B0604020202020204" pitchFamily="34" charset="0"/>
              <a:buChar char="•"/>
            </a:pPr>
            <a:r>
              <a:rPr lang="en-US" dirty="0" smtClean="0"/>
              <a:t>Sentiment</a:t>
            </a:r>
            <a:endParaRPr lang="en-US" dirty="0"/>
          </a:p>
          <a:p>
            <a:pPr marL="571500" indent="-571500">
              <a:buFont typeface="Arial" panose="020B0604020202020204" pitchFamily="34" charset="0"/>
              <a:buChar char="•"/>
            </a:pPr>
            <a:r>
              <a:rPr lang="en-US" dirty="0"/>
              <a:t>Change </a:t>
            </a:r>
            <a:endParaRPr lang="en-US" dirty="0" smtClean="0"/>
          </a:p>
          <a:p>
            <a:pPr marL="571500" indent="-571500">
              <a:buFont typeface="Arial" panose="020B0604020202020204" pitchFamily="34" charset="0"/>
              <a:buChar char="•"/>
            </a:pPr>
            <a:r>
              <a:rPr lang="en-US" dirty="0" smtClean="0"/>
              <a:t>Casualties </a:t>
            </a:r>
            <a:endParaRPr lang="en-US" dirty="0">
              <a:effectLst/>
            </a:endParaRPr>
          </a:p>
        </p:txBody>
      </p:sp>
      <p:sp>
        <p:nvSpPr>
          <p:cNvPr id="4" name="Rectangle 3"/>
          <p:cNvSpPr/>
          <p:nvPr/>
        </p:nvSpPr>
        <p:spPr>
          <a:xfrm>
            <a:off x="4447607" y="3244334"/>
            <a:ext cx="248786" cy="369332"/>
          </a:xfrm>
          <a:prstGeom prst="rect">
            <a:avLst/>
          </a:prstGeom>
        </p:spPr>
        <p:txBody>
          <a:bodyPr wrap="none">
            <a:spAutoFit/>
          </a:bodyPr>
          <a:lstStyle/>
          <a:p>
            <a:r>
              <a:rPr lang="en-US" dirty="0"/>
              <a:t> </a:t>
            </a:r>
          </a:p>
        </p:txBody>
      </p:sp>
      <p:sp>
        <p:nvSpPr>
          <p:cNvPr id="5" name="Rectangle 4"/>
          <p:cNvSpPr/>
          <p:nvPr/>
        </p:nvSpPr>
        <p:spPr>
          <a:xfrm>
            <a:off x="751368" y="372110"/>
            <a:ext cx="8194158" cy="1056700"/>
          </a:xfrm>
          <a:prstGeom prst="rect">
            <a:avLst/>
          </a:prstGeom>
        </p:spPr>
        <p:txBody>
          <a:bodyPr wrap="square">
            <a:spAutoFit/>
          </a:bodyPr>
          <a:lstStyle/>
          <a:p>
            <a:pPr>
              <a:spcBef>
                <a:spcPts val="800"/>
              </a:spcBef>
            </a:pPr>
            <a:r>
              <a:rPr lang="en-US" sz="2800" b="1" dirty="0">
                <a:latin typeface="+mj-lt"/>
              </a:rPr>
              <a:t>News Values</a:t>
            </a:r>
          </a:p>
          <a:p>
            <a:pPr>
              <a:spcBef>
                <a:spcPts val="800"/>
              </a:spcBef>
            </a:pPr>
            <a:r>
              <a:rPr lang="en-US" sz="2800" b="1" dirty="0">
                <a:latin typeface="+mj-lt"/>
              </a:rPr>
              <a:t>aka why a story is reported:</a:t>
            </a:r>
            <a:endParaRPr lang="en-US" sz="2800" b="1" dirty="0">
              <a:effectLst/>
              <a:latin typeface="+mj-lt"/>
            </a:endParaRPr>
          </a:p>
        </p:txBody>
      </p:sp>
    </p:spTree>
    <p:extLst>
      <p:ext uri="{BB962C8B-B14F-4D97-AF65-F5344CB8AC3E}">
        <p14:creationId xmlns:p14="http://schemas.microsoft.com/office/powerpoint/2010/main" val="4180367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body" idx="4294967295"/>
          </p:nvPr>
        </p:nvSpPr>
        <p:spPr>
          <a:xfrm>
            <a:off x="517451" y="407988"/>
            <a:ext cx="6389688" cy="5810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4000"/>
              <a:buFont typeface="Arial"/>
              <a:buNone/>
            </a:pPr>
            <a:r>
              <a:rPr lang="en-US" sz="4000" b="1" i="0" u="none" strike="noStrike" cap="none" dirty="0" smtClean="0">
                <a:solidFill>
                  <a:schemeClr val="lt1"/>
                </a:solidFill>
                <a:latin typeface="Century Gothic"/>
                <a:ea typeface="Century Gothic"/>
                <a:cs typeface="Century Gothic"/>
                <a:sym typeface="Century Gothic"/>
              </a:rPr>
              <a:t>V.I.A</a:t>
            </a:r>
            <a:r>
              <a:rPr lang="en-US" sz="4000" b="1" i="0" u="none" strike="noStrike" cap="none" dirty="0">
                <a:solidFill>
                  <a:schemeClr val="lt1"/>
                </a:solidFill>
                <a:latin typeface="Century Gothic"/>
                <a:ea typeface="Century Gothic"/>
                <a:cs typeface="Century Gothic"/>
                <a:sym typeface="Century Gothic"/>
              </a:rPr>
              <a:t>.</a:t>
            </a:r>
            <a:endParaRPr dirty="0"/>
          </a:p>
          <a:p>
            <a:pPr marL="0" marR="0" lvl="0" indent="0" algn="l" rtl="0">
              <a:spcBef>
                <a:spcPts val="800"/>
              </a:spcBef>
              <a:spcAft>
                <a:spcPts val="0"/>
              </a:spcAft>
              <a:buClr>
                <a:schemeClr val="lt1"/>
              </a:buClr>
              <a:buSzPts val="4000"/>
              <a:buFont typeface="Arial"/>
              <a:buNone/>
            </a:pPr>
            <a:endParaRPr sz="4000" b="0" i="0" u="none" strike="noStrike" cap="none" dirty="0">
              <a:solidFill>
                <a:schemeClr val="lt1"/>
              </a:solidFill>
              <a:latin typeface="Century Gothic"/>
              <a:ea typeface="Century Gothic"/>
              <a:cs typeface="Century Gothic"/>
              <a:sym typeface="Century Gothic"/>
            </a:endParaRPr>
          </a:p>
          <a:p>
            <a:pPr marL="0" marR="0" lvl="0" indent="0" algn="l" rtl="0">
              <a:spcBef>
                <a:spcPts val="800"/>
              </a:spcBef>
              <a:spcAft>
                <a:spcPts val="0"/>
              </a:spcAft>
              <a:buClr>
                <a:schemeClr val="lt1"/>
              </a:buClr>
              <a:buSzPts val="4000"/>
              <a:buFont typeface="Arial"/>
              <a:buNone/>
            </a:pPr>
            <a:endParaRPr sz="4000" b="0" i="0" u="none" strike="noStrike" cap="none" dirty="0">
              <a:solidFill>
                <a:schemeClr val="lt1"/>
              </a:solidFill>
              <a:latin typeface="Century Gothic"/>
              <a:ea typeface="Century Gothic"/>
              <a:cs typeface="Century Gothic"/>
              <a:sym typeface="Century Gothic"/>
            </a:endParaRPr>
          </a:p>
        </p:txBody>
      </p:sp>
      <p:sp>
        <p:nvSpPr>
          <p:cNvPr id="129" name="Shape 129"/>
          <p:cNvSpPr txBox="1"/>
          <p:nvPr/>
        </p:nvSpPr>
        <p:spPr>
          <a:xfrm>
            <a:off x="914400" y="1225690"/>
            <a:ext cx="6660292" cy="5078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Century Gothic"/>
                <a:ea typeface="Century Gothic"/>
                <a:cs typeface="Century Gothic"/>
                <a:sym typeface="Century Gothic"/>
              </a:rPr>
              <a:t>V</a:t>
            </a:r>
            <a:r>
              <a:rPr lang="en-US" sz="3600" b="0" i="0" u="none" strike="noStrike" cap="none" dirty="0">
                <a:solidFill>
                  <a:schemeClr val="lt1"/>
                </a:solidFill>
                <a:latin typeface="Century Gothic"/>
                <a:ea typeface="Century Gothic"/>
                <a:cs typeface="Century Gothic"/>
                <a:sym typeface="Century Gothic"/>
              </a:rPr>
              <a:t> = Verification</a:t>
            </a:r>
            <a:endParaRPr dirty="0"/>
          </a:p>
          <a:p>
            <a:pPr marL="0" marR="0" lvl="0" indent="0" algn="l" rtl="0">
              <a:spcBef>
                <a:spcPts val="0"/>
              </a:spcBef>
              <a:spcAft>
                <a:spcPts val="0"/>
              </a:spcAft>
              <a:buNone/>
            </a:pPr>
            <a:r>
              <a:rPr lang="en-US" sz="3600" dirty="0">
                <a:solidFill>
                  <a:schemeClr val="lt1"/>
                </a:solidFill>
                <a:latin typeface="Century Gothic"/>
                <a:ea typeface="Century Gothic"/>
                <a:cs typeface="Century Gothic"/>
                <a:sym typeface="Century Gothic"/>
              </a:rPr>
              <a:t> </a:t>
            </a:r>
            <a:r>
              <a:rPr lang="en-US" sz="3600" b="1" dirty="0">
                <a:solidFill>
                  <a:schemeClr val="lt1"/>
                </a:solidFill>
                <a:latin typeface="Century Gothic"/>
                <a:ea typeface="Century Gothic"/>
                <a:cs typeface="Century Gothic"/>
                <a:sym typeface="Century Gothic"/>
              </a:rPr>
              <a:t>I</a:t>
            </a:r>
            <a:r>
              <a:rPr lang="en-US" sz="3600" dirty="0">
                <a:solidFill>
                  <a:schemeClr val="lt1"/>
                </a:solidFill>
                <a:latin typeface="Century Gothic"/>
                <a:ea typeface="Century Gothic"/>
                <a:cs typeface="Century Gothic"/>
                <a:sym typeface="Century Gothic"/>
              </a:rPr>
              <a:t> = Independence</a:t>
            </a:r>
            <a:endParaRPr dirty="0"/>
          </a:p>
          <a:p>
            <a:pPr marL="0" marR="0" lvl="0" indent="0" algn="l" rtl="0">
              <a:spcBef>
                <a:spcPts val="0"/>
              </a:spcBef>
              <a:spcAft>
                <a:spcPts val="0"/>
              </a:spcAft>
              <a:buNone/>
            </a:pPr>
            <a:r>
              <a:rPr lang="en-US" sz="3600" b="1" dirty="0">
                <a:solidFill>
                  <a:schemeClr val="lt1"/>
                </a:solidFill>
                <a:latin typeface="Century Gothic"/>
                <a:ea typeface="Century Gothic"/>
                <a:cs typeface="Century Gothic"/>
                <a:sym typeface="Century Gothic"/>
              </a:rPr>
              <a:t>A</a:t>
            </a:r>
            <a:r>
              <a:rPr lang="en-US" sz="3600" dirty="0">
                <a:solidFill>
                  <a:schemeClr val="lt1"/>
                </a:solidFill>
                <a:latin typeface="Century Gothic"/>
                <a:ea typeface="Century Gothic"/>
                <a:cs typeface="Century Gothic"/>
                <a:sym typeface="Century Gothic"/>
              </a:rPr>
              <a:t> = Accountability</a:t>
            </a:r>
            <a:endParaRPr dirty="0"/>
          </a:p>
          <a:p>
            <a:pPr marL="0" marR="0" lvl="0" indent="0" algn="l" rtl="0">
              <a:spcBef>
                <a:spcPts val="0"/>
              </a:spcBef>
              <a:spcAft>
                <a:spcPts val="0"/>
              </a:spcAft>
              <a:buNone/>
            </a:pPr>
            <a:endParaRPr sz="36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3600" dirty="0">
                <a:solidFill>
                  <a:schemeClr val="lt1"/>
                </a:solidFill>
                <a:latin typeface="Century Gothic"/>
                <a:ea typeface="Century Gothic"/>
                <a:cs typeface="Century Gothic"/>
                <a:sym typeface="Century Gothic"/>
              </a:rPr>
              <a:t>News lives at the intersection of these three. Information can be categorized using these three characteristics.</a:t>
            </a:r>
            <a:endParaRPr dirty="0"/>
          </a:p>
          <a:p>
            <a:pPr marL="0" marR="0" lvl="0" indent="0" algn="l" rtl="0">
              <a:spcBef>
                <a:spcPts val="0"/>
              </a:spcBef>
              <a:spcAft>
                <a:spcPts val="0"/>
              </a:spcAft>
              <a:buNone/>
            </a:pPr>
            <a:endParaRPr sz="18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9097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5182" y="1672856"/>
            <a:ext cx="8145517" cy="4075814"/>
          </a:xfrm>
        </p:spPr>
        <p:txBody>
          <a:bodyPr>
            <a:normAutofit fontScale="70000" lnSpcReduction="20000"/>
          </a:bodyPr>
          <a:lstStyle/>
          <a:p>
            <a:pPr marL="571500" indent="-571500" fontAlgn="base">
              <a:buFont typeface="Arial" panose="020B0604020202020204" pitchFamily="34" charset="0"/>
              <a:buChar char="•"/>
            </a:pPr>
            <a:r>
              <a:rPr lang="en-US" dirty="0"/>
              <a:t>Truth is a statement of probability proportional to the evidence </a:t>
            </a:r>
          </a:p>
          <a:p>
            <a:pPr marL="571500" indent="-571500" fontAlgn="base">
              <a:buFont typeface="Arial" panose="020B0604020202020204" pitchFamily="34" charset="0"/>
              <a:buChar char="•"/>
            </a:pPr>
            <a:r>
              <a:rPr lang="en-US" dirty="0" smtClean="0"/>
              <a:t>Truth </a:t>
            </a:r>
            <a:r>
              <a:rPr lang="en-US" dirty="0"/>
              <a:t>is provisional and can be overridden by tomorrow’s discovery</a:t>
            </a:r>
          </a:p>
          <a:p>
            <a:pPr marL="571500" indent="-571500" fontAlgn="base">
              <a:buFont typeface="Arial" panose="020B0604020202020204" pitchFamily="34" charset="0"/>
              <a:buChar char="•"/>
            </a:pPr>
            <a:r>
              <a:rPr lang="en-US" dirty="0" smtClean="0"/>
              <a:t>Truth </a:t>
            </a:r>
            <a:r>
              <a:rPr lang="en-US" dirty="0"/>
              <a:t>won’t stand </a:t>
            </a:r>
            <a:r>
              <a:rPr lang="en-US" dirty="0" smtClean="0"/>
              <a:t>still. We </a:t>
            </a:r>
            <a:r>
              <a:rPr lang="en-US" dirty="0"/>
              <a:t>have to seek it out and it is always morphing </a:t>
            </a:r>
          </a:p>
          <a:p>
            <a:pPr marL="571500" indent="-571500" fontAlgn="base">
              <a:buFont typeface="Arial" panose="020B0604020202020204" pitchFamily="34" charset="0"/>
              <a:buChar char="•"/>
            </a:pPr>
            <a:r>
              <a:rPr lang="en-US" dirty="0" smtClean="0"/>
              <a:t>Some (with financial or other interests) </a:t>
            </a:r>
            <a:r>
              <a:rPr lang="en-US" dirty="0"/>
              <a:t>try to get in the way of the truth or getting information out</a:t>
            </a:r>
          </a:p>
          <a:p>
            <a:pPr marL="571500" indent="-571500" fontAlgn="base">
              <a:buFont typeface="Arial" panose="020B0604020202020204" pitchFamily="34" charset="0"/>
              <a:buChar char="•"/>
            </a:pPr>
            <a:r>
              <a:rPr lang="en-US" dirty="0"/>
              <a:t>Some will willingly spread misinformation   </a:t>
            </a:r>
          </a:p>
          <a:p>
            <a:endParaRPr lang="en-US" dirty="0"/>
          </a:p>
        </p:txBody>
      </p:sp>
      <p:sp>
        <p:nvSpPr>
          <p:cNvPr id="5" name="Text Placeholder 4"/>
          <p:cNvSpPr>
            <a:spLocks noGrp="1"/>
          </p:cNvSpPr>
          <p:nvPr>
            <p:ph type="body" idx="4294967295"/>
          </p:nvPr>
        </p:nvSpPr>
        <p:spPr>
          <a:xfrm>
            <a:off x="659219" y="250160"/>
            <a:ext cx="8484781" cy="914400"/>
          </a:xfrm>
          <a:prstGeom prst="rect">
            <a:avLst/>
          </a:prstGeom>
        </p:spPr>
        <p:txBody>
          <a:bodyPr/>
          <a:lstStyle/>
          <a:p>
            <a:pPr marL="0" indent="0">
              <a:spcBef>
                <a:spcPts val="0"/>
              </a:spcBef>
              <a:buClr>
                <a:srgbClr val="000000"/>
              </a:buClr>
              <a:buSzPts val="1400"/>
              <a:buNone/>
              <a:defRPr/>
            </a:pPr>
            <a:r>
              <a:rPr lang="en-US" sz="4400" dirty="0"/>
              <a:t>Breaking news is chaotic</a:t>
            </a:r>
          </a:p>
          <a:p>
            <a:endParaRPr lang="en-US" dirty="0"/>
          </a:p>
          <a:p>
            <a:endParaRPr lang="en-US" dirty="0"/>
          </a:p>
        </p:txBody>
      </p:sp>
    </p:spTree>
    <p:extLst>
      <p:ext uri="{BB962C8B-B14F-4D97-AF65-F5344CB8AC3E}">
        <p14:creationId xmlns:p14="http://schemas.microsoft.com/office/powerpoint/2010/main" val="3349208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211015" y="5740155"/>
            <a:ext cx="7037388" cy="854075"/>
          </a:xfrm>
          <a:prstGeom prst="rect">
            <a:avLst/>
          </a:prstGeom>
        </p:spPr>
        <p:txBody>
          <a:bodyPr>
            <a:normAutofit fontScale="85000" lnSpcReduction="20000"/>
          </a:bodyPr>
          <a:lstStyle/>
          <a:p>
            <a:pPr marL="0" indent="0">
              <a:buNone/>
            </a:pPr>
            <a:r>
              <a:rPr lang="en-US" dirty="0"/>
              <a:t>The Breaking News Consumer's </a:t>
            </a:r>
            <a:r>
              <a:rPr lang="en-US" dirty="0" smtClean="0"/>
              <a:t>Handbook WNYC On the </a:t>
            </a:r>
            <a:r>
              <a:rPr lang="en-US" dirty="0"/>
              <a:t>Media Blog </a:t>
            </a:r>
            <a:r>
              <a:rPr lang="en-US" dirty="0">
                <a:hlinkClick r:id="rId3"/>
              </a:rPr>
              <a:t>https://www.wnyc.org/story/breaking-news-consumers-handbook-pdf</a:t>
            </a:r>
            <a:r>
              <a:rPr lang="en-US" dirty="0" smtClean="0">
                <a:hlinkClick r:id="rId3"/>
              </a:rPr>
              <a:t>/</a:t>
            </a:r>
            <a:r>
              <a:rPr lang="en-US" dirty="0" smtClean="0"/>
              <a:t> </a:t>
            </a:r>
            <a:endParaRPr lang="en-US" dirty="0"/>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l="2520" t="2647" r="1702" b="1901"/>
          <a:stretch/>
        </p:blipFill>
        <p:spPr>
          <a:xfrm>
            <a:off x="1652954" y="156185"/>
            <a:ext cx="5384434" cy="5376785"/>
          </a:xfrm>
          <a:prstGeom prst="rect">
            <a:avLst/>
          </a:prstGeom>
        </p:spPr>
      </p:pic>
    </p:spTree>
    <p:extLst>
      <p:ext uri="{BB962C8B-B14F-4D97-AF65-F5344CB8AC3E}">
        <p14:creationId xmlns:p14="http://schemas.microsoft.com/office/powerpoint/2010/main" val="558736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5003" y="2386258"/>
            <a:ext cx="6910388" cy="2373312"/>
          </a:xfrm>
        </p:spPr>
        <p:txBody>
          <a:bodyPr/>
          <a:lstStyle/>
          <a:p>
            <a:pPr marL="571500" indent="-571500">
              <a:buFont typeface="Arial" panose="020B0604020202020204" pitchFamily="34" charset="0"/>
              <a:buChar char="•"/>
            </a:pPr>
            <a:r>
              <a:rPr lang="en-US" sz="4400" dirty="0" smtClean="0"/>
              <a:t>Evaluate the Headline</a:t>
            </a:r>
          </a:p>
          <a:p>
            <a:pPr marL="571500" indent="-571500">
              <a:buFont typeface="Arial" panose="020B0604020202020204" pitchFamily="34" charset="0"/>
              <a:buChar char="•"/>
            </a:pPr>
            <a:r>
              <a:rPr lang="en-US" sz="4400" dirty="0" smtClean="0"/>
              <a:t>Evaluate the site</a:t>
            </a:r>
          </a:p>
          <a:p>
            <a:pPr marL="571500" indent="-571500">
              <a:buFont typeface="Arial" panose="020B0604020202020204" pitchFamily="34" charset="0"/>
              <a:buChar char="•"/>
            </a:pPr>
            <a:r>
              <a:rPr lang="en-US" sz="4400" dirty="0" smtClean="0"/>
              <a:t>Skim the story</a:t>
            </a:r>
          </a:p>
        </p:txBody>
      </p:sp>
      <p:sp>
        <p:nvSpPr>
          <p:cNvPr id="3" name="Text Placeholder 2"/>
          <p:cNvSpPr>
            <a:spLocks noGrp="1"/>
          </p:cNvSpPr>
          <p:nvPr>
            <p:ph type="body" sz="quarter" idx="12"/>
          </p:nvPr>
        </p:nvSpPr>
        <p:spPr>
          <a:xfrm>
            <a:off x="167055" y="228600"/>
            <a:ext cx="8563708" cy="1439408"/>
          </a:xfrm>
        </p:spPr>
        <p:txBody>
          <a:bodyPr/>
          <a:lstStyle/>
          <a:p>
            <a:r>
              <a:rPr lang="en-US" dirty="0" smtClean="0"/>
              <a:t>How to quickly evaluate a story</a:t>
            </a:r>
            <a:endParaRPr lang="en-US" dirty="0"/>
          </a:p>
        </p:txBody>
      </p:sp>
    </p:spTree>
    <p:extLst>
      <p:ext uri="{BB962C8B-B14F-4D97-AF65-F5344CB8AC3E}">
        <p14:creationId xmlns:p14="http://schemas.microsoft.com/office/powerpoint/2010/main" val="3671576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0493" y="1835888"/>
            <a:ext cx="7623544" cy="3048000"/>
          </a:xfrm>
        </p:spPr>
        <p:txBody>
          <a:bodyPr/>
          <a:lstStyle/>
          <a:p>
            <a:pPr marL="285750" indent="-285750">
              <a:buFont typeface="Arial" panose="020B0604020202020204" pitchFamily="34" charset="0"/>
              <a:buChar char="•"/>
            </a:pPr>
            <a:r>
              <a:rPr lang="en-US" sz="2400" dirty="0" smtClean="0"/>
              <a:t>History of fake news and what is journalism </a:t>
            </a:r>
          </a:p>
          <a:p>
            <a:pPr marL="285750" indent="-285750">
              <a:buFont typeface="Arial" panose="020B0604020202020204" pitchFamily="34" charset="0"/>
              <a:buChar char="•"/>
            </a:pPr>
            <a:r>
              <a:rPr lang="en-US" sz="2400" dirty="0"/>
              <a:t>How to evaluate a </a:t>
            </a:r>
            <a:r>
              <a:rPr lang="en-US" sz="2400" dirty="0" smtClean="0"/>
              <a:t>story  </a:t>
            </a:r>
            <a:endParaRPr lang="en-US" sz="2400" dirty="0"/>
          </a:p>
          <a:p>
            <a:pPr marL="285750" indent="-285750">
              <a:buFont typeface="Arial" panose="020B0604020202020204" pitchFamily="34" charset="0"/>
              <a:buChar char="•"/>
            </a:pPr>
            <a:r>
              <a:rPr lang="en-US" sz="2400" dirty="0" smtClean="0"/>
              <a:t>How to avoid those trying to trick you </a:t>
            </a:r>
            <a:br>
              <a:rPr lang="en-US" sz="2400" dirty="0" smtClean="0"/>
            </a:br>
            <a:r>
              <a:rPr lang="en-US" sz="2400" dirty="0" smtClean="0"/>
              <a:t>Tech tools to use</a:t>
            </a:r>
          </a:p>
          <a:p>
            <a:pPr marL="285750" indent="-285750">
              <a:buFont typeface="Arial" panose="020B0604020202020204" pitchFamily="34" charset="0"/>
              <a:buChar char="•"/>
            </a:pPr>
            <a:r>
              <a:rPr lang="en-US" sz="2400" dirty="0" smtClean="0"/>
              <a:t>Finding unbiased and multiple viewpoints on an issue</a:t>
            </a:r>
          </a:p>
          <a:p>
            <a:endParaRPr lang="en-US" sz="1800" dirty="0" smtClean="0"/>
          </a:p>
          <a:p>
            <a:endParaRPr lang="en-US" sz="1800" dirty="0" smtClean="0"/>
          </a:p>
          <a:p>
            <a:endParaRPr lang="en-US" sz="1800" dirty="0"/>
          </a:p>
          <a:p>
            <a:endParaRPr lang="en-US" sz="1800" dirty="0" smtClean="0"/>
          </a:p>
          <a:p>
            <a:endParaRPr lang="en-US" sz="1800" dirty="0"/>
          </a:p>
        </p:txBody>
      </p:sp>
      <p:sp>
        <p:nvSpPr>
          <p:cNvPr id="3" name="Text Placeholder 2"/>
          <p:cNvSpPr>
            <a:spLocks noGrp="1"/>
          </p:cNvSpPr>
          <p:nvPr>
            <p:ph type="body" sz="quarter" idx="4294967295"/>
          </p:nvPr>
        </p:nvSpPr>
        <p:spPr>
          <a:xfrm>
            <a:off x="654752" y="467427"/>
            <a:ext cx="6773862" cy="1439862"/>
          </a:xfrm>
          <a:prstGeom prst="rect">
            <a:avLst/>
          </a:prstGeom>
        </p:spPr>
        <p:txBody>
          <a:bodyPr/>
          <a:lstStyle/>
          <a:p>
            <a:pPr marL="0" indent="0">
              <a:buNone/>
            </a:pPr>
            <a:r>
              <a:rPr lang="en-US" sz="4000" dirty="0" smtClean="0"/>
              <a:t>What we will learn:</a:t>
            </a:r>
            <a:endParaRPr lang="en-US" sz="4000" dirty="0"/>
          </a:p>
        </p:txBody>
      </p:sp>
    </p:spTree>
    <p:extLst>
      <p:ext uri="{BB962C8B-B14F-4D97-AF65-F5344CB8AC3E}">
        <p14:creationId xmlns:p14="http://schemas.microsoft.com/office/powerpoint/2010/main" val="4201397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5395" y="1820008"/>
            <a:ext cx="7724639" cy="4079631"/>
          </a:xfrm>
        </p:spPr>
        <p:txBody>
          <a:bodyPr/>
          <a:lstStyle/>
          <a:p>
            <a:r>
              <a:rPr lang="en-US" dirty="0" smtClean="0"/>
              <a:t>Font size  </a:t>
            </a:r>
            <a:endParaRPr lang="en-US" dirty="0"/>
          </a:p>
          <a:p>
            <a:r>
              <a:rPr lang="en-US" dirty="0" smtClean="0"/>
              <a:t>ALL CAPS</a:t>
            </a:r>
          </a:p>
          <a:p>
            <a:r>
              <a:rPr lang="en-US" dirty="0" smtClean="0"/>
              <a:t>Judgement words and insults</a:t>
            </a:r>
          </a:p>
          <a:p>
            <a:r>
              <a:rPr lang="en-US" dirty="0" smtClean="0"/>
              <a:t>Sensational words and phrases </a:t>
            </a:r>
          </a:p>
          <a:p>
            <a:pPr lvl="1"/>
            <a:r>
              <a:rPr lang="en-US" dirty="0" smtClean="0"/>
              <a:t>Shocking News</a:t>
            </a:r>
          </a:p>
          <a:p>
            <a:pPr lvl="1"/>
            <a:r>
              <a:rPr lang="en-US" dirty="0" smtClean="0"/>
              <a:t>What “THEY” won’t tell you/aren’t telling you</a:t>
            </a:r>
          </a:p>
          <a:p>
            <a:pPr lvl="1"/>
            <a:r>
              <a:rPr lang="en-US" dirty="0" smtClean="0"/>
              <a:t>Watch now before it’s too late</a:t>
            </a:r>
            <a:endParaRPr lang="en-US" dirty="0"/>
          </a:p>
          <a:p>
            <a:r>
              <a:rPr lang="en-US" dirty="0" smtClean="0"/>
              <a:t>Too good to be true promises</a:t>
            </a:r>
          </a:p>
          <a:p>
            <a:endParaRPr lang="en-US" dirty="0"/>
          </a:p>
        </p:txBody>
      </p:sp>
      <p:sp>
        <p:nvSpPr>
          <p:cNvPr id="3" name="Text Placeholder 2"/>
          <p:cNvSpPr>
            <a:spLocks noGrp="1"/>
          </p:cNvSpPr>
          <p:nvPr>
            <p:ph type="body" sz="quarter" idx="12"/>
          </p:nvPr>
        </p:nvSpPr>
        <p:spPr>
          <a:xfrm>
            <a:off x="413657" y="0"/>
            <a:ext cx="6773917" cy="1439408"/>
          </a:xfrm>
          <a:noFill/>
        </p:spPr>
        <p:txBody>
          <a:bodyPr/>
          <a:lstStyle/>
          <a:p>
            <a:r>
              <a:rPr lang="en-US" sz="4400" dirty="0" smtClean="0">
                <a:ln w="0"/>
                <a:effectLst>
                  <a:outerShdw blurRad="38100" dist="19050" dir="2700000" algn="tl" rotWithShape="0">
                    <a:schemeClr val="dk1">
                      <a:alpha val="40000"/>
                    </a:schemeClr>
                  </a:outerShdw>
                </a:effectLst>
              </a:rPr>
              <a:t>Headlines</a:t>
            </a:r>
          </a:p>
          <a:p>
            <a:r>
              <a:rPr lang="en-US" sz="3200" dirty="0" smtClean="0">
                <a:ln w="0"/>
                <a:effectLst>
                  <a:outerShdw blurRad="38100" dist="19050" dir="2700000" algn="tl" rotWithShape="0">
                    <a:schemeClr val="dk1">
                      <a:alpha val="40000"/>
                    </a:schemeClr>
                  </a:outerShdw>
                </a:effectLst>
              </a:rPr>
              <a:t>Look out for…</a:t>
            </a:r>
            <a:endParaRPr lang="en-US" sz="3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56722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5992" y="1617785"/>
            <a:ext cx="7815996" cy="3965330"/>
          </a:xfrm>
        </p:spPr>
        <p:txBody>
          <a:bodyPr>
            <a:normAutofit fontScale="92500" lnSpcReduction="10000"/>
          </a:bodyPr>
          <a:lstStyle/>
          <a:p>
            <a:r>
              <a:rPr lang="en-US" dirty="0" smtClean="0"/>
              <a:t>Have you heard </a:t>
            </a:r>
            <a:r>
              <a:rPr lang="en-US" dirty="0"/>
              <a:t>of the </a:t>
            </a:r>
            <a:r>
              <a:rPr lang="en-US" dirty="0" smtClean="0"/>
              <a:t>website?</a:t>
            </a:r>
          </a:p>
          <a:p>
            <a:r>
              <a:rPr lang="en-US" dirty="0" smtClean="0"/>
              <a:t>What is the URL?</a:t>
            </a:r>
          </a:p>
          <a:p>
            <a:r>
              <a:rPr lang="en-US" smtClean="0"/>
              <a:t>Are </a:t>
            </a:r>
            <a:r>
              <a:rPr lang="en-US" dirty="0"/>
              <a:t>there other outlandish sounding stories on their site?</a:t>
            </a:r>
          </a:p>
          <a:p>
            <a:r>
              <a:rPr lang="en-US" dirty="0" smtClean="0"/>
              <a:t>Does </a:t>
            </a:r>
            <a:r>
              <a:rPr lang="en-US" dirty="0"/>
              <a:t>the story have a date on it?</a:t>
            </a:r>
          </a:p>
          <a:p>
            <a:r>
              <a:rPr lang="en-US" dirty="0"/>
              <a:t>Can you contact the author of the story? Is there one? </a:t>
            </a:r>
          </a:p>
          <a:p>
            <a:r>
              <a:rPr lang="en-US" dirty="0" smtClean="0"/>
              <a:t>Are the photos accredited </a:t>
            </a:r>
            <a:r>
              <a:rPr lang="en-US" dirty="0"/>
              <a:t>to someone? </a:t>
            </a:r>
          </a:p>
          <a:p>
            <a:r>
              <a:rPr lang="en-US" dirty="0"/>
              <a:t>Does the story read like the </a:t>
            </a:r>
            <a:r>
              <a:rPr lang="en-US" dirty="0" smtClean="0"/>
              <a:t>author’s </a:t>
            </a:r>
            <a:r>
              <a:rPr lang="en-US" dirty="0"/>
              <a:t>spellcheck is broken?  </a:t>
            </a:r>
          </a:p>
          <a:p>
            <a:r>
              <a:rPr lang="en-US" dirty="0" smtClean="0"/>
              <a:t>Does the author </a:t>
            </a:r>
            <a:r>
              <a:rPr lang="en-US" dirty="0"/>
              <a:t>cite their source or sources? </a:t>
            </a:r>
            <a:endParaRPr lang="en-US" dirty="0" smtClean="0"/>
          </a:p>
          <a:p>
            <a:pPr marL="0" indent="0">
              <a:buNone/>
            </a:pPr>
            <a:endParaRPr lang="en-US" dirty="0"/>
          </a:p>
          <a:p>
            <a:endParaRPr lang="en-US" dirty="0"/>
          </a:p>
        </p:txBody>
      </p:sp>
      <p:sp>
        <p:nvSpPr>
          <p:cNvPr id="3" name="Text Placeholder 2"/>
          <p:cNvSpPr>
            <a:spLocks noGrp="1"/>
          </p:cNvSpPr>
          <p:nvPr>
            <p:ph type="body" sz="quarter" idx="12"/>
          </p:nvPr>
        </p:nvSpPr>
        <p:spPr>
          <a:xfrm>
            <a:off x="386863" y="175847"/>
            <a:ext cx="7570176" cy="720969"/>
          </a:xfrm>
        </p:spPr>
        <p:txBody>
          <a:bodyPr/>
          <a:lstStyle/>
          <a:p>
            <a:r>
              <a:rPr lang="en-US" dirty="0" smtClean="0"/>
              <a:t>Easy things to evaluate</a:t>
            </a:r>
            <a:endParaRPr lang="en-US" dirty="0"/>
          </a:p>
        </p:txBody>
      </p:sp>
    </p:spTree>
    <p:extLst>
      <p:ext uri="{BB962C8B-B14F-4D97-AF65-F5344CB8AC3E}">
        <p14:creationId xmlns:p14="http://schemas.microsoft.com/office/powerpoint/2010/main" val="9048148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5992" y="1424353"/>
            <a:ext cx="7815996" cy="3868615"/>
          </a:xfrm>
        </p:spPr>
        <p:txBody>
          <a:bodyPr>
            <a:normAutofit/>
          </a:bodyPr>
          <a:lstStyle/>
          <a:p>
            <a:r>
              <a:rPr lang="en-US" sz="2800" dirty="0"/>
              <a:t>Are other sites reporting the story?  </a:t>
            </a:r>
          </a:p>
          <a:p>
            <a:r>
              <a:rPr lang="en-US" sz="2800" dirty="0" smtClean="0"/>
              <a:t>Can </a:t>
            </a:r>
            <a:r>
              <a:rPr lang="en-US" sz="2800" dirty="0"/>
              <a:t>you contact the people behind the site?  </a:t>
            </a:r>
          </a:p>
          <a:p>
            <a:r>
              <a:rPr lang="en-US" sz="2800" dirty="0" smtClean="0"/>
              <a:t>Can </a:t>
            </a:r>
            <a:r>
              <a:rPr lang="en-US" sz="2800" dirty="0"/>
              <a:t>you look up independently the studies </a:t>
            </a:r>
            <a:r>
              <a:rPr lang="en-US" sz="2800" dirty="0" smtClean="0"/>
              <a:t>or information they </a:t>
            </a:r>
            <a:r>
              <a:rPr lang="en-US" sz="2800" dirty="0"/>
              <a:t>cite? </a:t>
            </a:r>
            <a:endParaRPr lang="en-US" sz="2800" dirty="0" smtClean="0"/>
          </a:p>
          <a:p>
            <a:r>
              <a:rPr lang="en-US" sz="2800" dirty="0" smtClean="0"/>
              <a:t>Can you verify the story or the facts cites using a fact checking site?</a:t>
            </a:r>
          </a:p>
          <a:p>
            <a:endParaRPr lang="en-US" dirty="0"/>
          </a:p>
        </p:txBody>
      </p:sp>
      <p:sp>
        <p:nvSpPr>
          <p:cNvPr id="3" name="Text Placeholder 2"/>
          <p:cNvSpPr>
            <a:spLocks noGrp="1"/>
          </p:cNvSpPr>
          <p:nvPr>
            <p:ph type="body" sz="quarter" idx="12"/>
          </p:nvPr>
        </p:nvSpPr>
        <p:spPr>
          <a:xfrm>
            <a:off x="1600199" y="175847"/>
            <a:ext cx="6356839" cy="720969"/>
          </a:xfrm>
        </p:spPr>
        <p:txBody>
          <a:bodyPr/>
          <a:lstStyle/>
          <a:p>
            <a:r>
              <a:rPr lang="en-US" dirty="0" smtClean="0"/>
              <a:t>Digging Deeper</a:t>
            </a:r>
            <a:endParaRPr lang="en-US" dirty="0"/>
          </a:p>
        </p:txBody>
      </p:sp>
    </p:spTree>
    <p:extLst>
      <p:ext uri="{BB962C8B-B14F-4D97-AF65-F5344CB8AC3E}">
        <p14:creationId xmlns:p14="http://schemas.microsoft.com/office/powerpoint/2010/main" val="961565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28600" y="1794641"/>
            <a:ext cx="7930662" cy="3559874"/>
          </a:xfrm>
          <a:prstGeom prst="rect">
            <a:avLst/>
          </a:prstGeom>
        </p:spPr>
        <p:txBody>
          <a:bodyPr/>
          <a:lstStyle/>
          <a:p>
            <a:r>
              <a:rPr lang="en-US" sz="2800" dirty="0"/>
              <a:t>Click off that story</a:t>
            </a:r>
          </a:p>
          <a:p>
            <a:r>
              <a:rPr lang="en-US" sz="2800" dirty="0"/>
              <a:t>Verify the story using a fact checking site</a:t>
            </a:r>
          </a:p>
          <a:p>
            <a:r>
              <a:rPr lang="en-US" sz="2800" dirty="0" smtClean="0"/>
              <a:t>Check </a:t>
            </a:r>
            <a:r>
              <a:rPr lang="en-US" sz="2800" dirty="0"/>
              <a:t>what other sources are saying</a:t>
            </a:r>
          </a:p>
          <a:p>
            <a:r>
              <a:rPr lang="en-US" sz="2800" dirty="0"/>
              <a:t>Read the original </a:t>
            </a:r>
            <a:r>
              <a:rPr lang="en-US" sz="2800" dirty="0" smtClean="0"/>
              <a:t>study/poll </a:t>
            </a:r>
            <a:r>
              <a:rPr lang="en-US" sz="2800" dirty="0"/>
              <a:t>cited in the </a:t>
            </a:r>
            <a:r>
              <a:rPr lang="en-US" sz="2800" dirty="0" smtClean="0"/>
              <a:t>story</a:t>
            </a:r>
          </a:p>
          <a:p>
            <a:r>
              <a:rPr lang="en-US" sz="2800" dirty="0" smtClean="0"/>
              <a:t>Check the cited expert’s expertise</a:t>
            </a:r>
            <a:endParaRPr lang="en-US" sz="2800" dirty="0"/>
          </a:p>
        </p:txBody>
      </p:sp>
      <p:sp>
        <p:nvSpPr>
          <p:cNvPr id="2" name="Text Placeholder 1"/>
          <p:cNvSpPr>
            <a:spLocks noGrp="1"/>
          </p:cNvSpPr>
          <p:nvPr>
            <p:ph type="body" sz="quarter" idx="12"/>
          </p:nvPr>
        </p:nvSpPr>
        <p:spPr>
          <a:xfrm>
            <a:off x="430822" y="219807"/>
            <a:ext cx="6773917" cy="1439408"/>
          </a:xfrm>
          <a:prstGeom prst="rect">
            <a:avLst/>
          </a:prstGeom>
        </p:spPr>
        <p:txBody>
          <a:bodyPr>
            <a:noAutofit/>
          </a:bodyPr>
          <a:lstStyle/>
          <a:p>
            <a:r>
              <a:rPr lang="en-US" sz="4800" dirty="0" smtClean="0"/>
              <a:t>When in doubt…</a:t>
            </a:r>
          </a:p>
        </p:txBody>
      </p:sp>
    </p:spTree>
    <p:extLst>
      <p:ext uri="{BB962C8B-B14F-4D97-AF65-F5344CB8AC3E}">
        <p14:creationId xmlns:p14="http://schemas.microsoft.com/office/powerpoint/2010/main" val="4131610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02323" y="1178169"/>
            <a:ext cx="6773917" cy="3048000"/>
          </a:xfrm>
        </p:spPr>
        <p:txBody>
          <a:bodyPr/>
          <a:lstStyle/>
          <a:p>
            <a:pPr marL="0" indent="0">
              <a:buNone/>
            </a:pPr>
            <a:r>
              <a:rPr lang="en-US" dirty="0" smtClean="0"/>
              <a:t>Technology tools to help</a:t>
            </a:r>
            <a:endParaRPr lang="en-US" dirty="0"/>
          </a:p>
        </p:txBody>
      </p:sp>
    </p:spTree>
    <p:extLst>
      <p:ext uri="{BB962C8B-B14F-4D97-AF65-F5344CB8AC3E}">
        <p14:creationId xmlns:p14="http://schemas.microsoft.com/office/powerpoint/2010/main" val="1735288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83577" y="1354015"/>
            <a:ext cx="7798411" cy="4741985"/>
          </a:xfrm>
        </p:spPr>
        <p:txBody>
          <a:bodyPr>
            <a:normAutofit fontScale="92500" lnSpcReduction="20000"/>
          </a:bodyPr>
          <a:lstStyle/>
          <a:p>
            <a:r>
              <a:rPr lang="en-US" sz="3200" dirty="0" err="1"/>
              <a:t>AdDetector</a:t>
            </a:r>
            <a:endParaRPr lang="en-US" sz="3200" dirty="0"/>
          </a:p>
          <a:p>
            <a:pPr lvl="1"/>
            <a:r>
              <a:rPr lang="en-US" sz="3200" dirty="0"/>
              <a:t> https://goo.gl/V77t0f</a:t>
            </a:r>
          </a:p>
          <a:p>
            <a:r>
              <a:rPr lang="en-US" sz="3200" dirty="0"/>
              <a:t> B.S. Detector</a:t>
            </a:r>
          </a:p>
          <a:p>
            <a:pPr lvl="1"/>
            <a:r>
              <a:rPr lang="en-US" sz="3200" dirty="0"/>
              <a:t> https://goo.gl/vZdups </a:t>
            </a:r>
          </a:p>
          <a:p>
            <a:r>
              <a:rPr lang="en-US" sz="3200" dirty="0"/>
              <a:t> </a:t>
            </a:r>
            <a:r>
              <a:rPr lang="en-US" sz="3200" dirty="0" err="1"/>
              <a:t>FiB</a:t>
            </a:r>
            <a:r>
              <a:rPr lang="en-US" sz="3200" dirty="0"/>
              <a:t> </a:t>
            </a:r>
          </a:p>
          <a:p>
            <a:pPr lvl="1"/>
            <a:r>
              <a:rPr lang="en-US" sz="3200" dirty="0"/>
              <a:t>https://goo.gl/Xjsyem </a:t>
            </a:r>
          </a:p>
          <a:p>
            <a:r>
              <a:rPr lang="en-US" sz="3200" dirty="0"/>
              <a:t> Media Bias/Fact Check Icon</a:t>
            </a:r>
          </a:p>
          <a:p>
            <a:pPr lvl="1"/>
            <a:r>
              <a:rPr lang="en-US" sz="3200" dirty="0"/>
              <a:t>https://goo.gl/dnGhs2</a:t>
            </a:r>
          </a:p>
          <a:p>
            <a:r>
              <a:rPr lang="en-US" sz="3200" dirty="0"/>
              <a:t> Who Runs This</a:t>
            </a:r>
          </a:p>
          <a:p>
            <a:pPr lvl="1"/>
            <a:r>
              <a:rPr lang="en-US" sz="3200" dirty="0"/>
              <a:t> https://goo.gl/PWZXBG </a:t>
            </a:r>
          </a:p>
          <a:p>
            <a:endParaRPr lang="en-US" dirty="0"/>
          </a:p>
        </p:txBody>
      </p:sp>
      <p:sp>
        <p:nvSpPr>
          <p:cNvPr id="3" name="Text Placeholder 2"/>
          <p:cNvSpPr txBox="1">
            <a:spLocks/>
          </p:cNvSpPr>
          <p:nvPr/>
        </p:nvSpPr>
        <p:spPr>
          <a:xfrm>
            <a:off x="395653" y="213545"/>
            <a:ext cx="6773917" cy="700854"/>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smtClean="0"/>
              <a:t>Browser extensions</a:t>
            </a:r>
            <a:endParaRPr lang="en-US" sz="4000" dirty="0"/>
          </a:p>
        </p:txBody>
      </p:sp>
    </p:spTree>
    <p:extLst>
      <p:ext uri="{BB962C8B-B14F-4D97-AF65-F5344CB8AC3E}">
        <p14:creationId xmlns:p14="http://schemas.microsoft.com/office/powerpoint/2010/main" val="1189234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5992" y="1521069"/>
            <a:ext cx="8405446" cy="2189285"/>
          </a:xfrm>
        </p:spPr>
        <p:txBody>
          <a:bodyPr/>
          <a:lstStyle/>
          <a:p>
            <a:r>
              <a:rPr lang="en-US" dirty="0"/>
              <a:t>The International Fact-Checking </a:t>
            </a:r>
            <a:r>
              <a:rPr lang="en-US" dirty="0" smtClean="0"/>
              <a:t>Network </a:t>
            </a:r>
            <a:r>
              <a:rPr lang="en-US" dirty="0"/>
              <a:t>from Poynter Institute </a:t>
            </a:r>
            <a:endParaRPr lang="en-US" dirty="0" smtClean="0"/>
          </a:p>
          <a:p>
            <a:r>
              <a:rPr lang="en-US" dirty="0" smtClean="0"/>
              <a:t>Snopes </a:t>
            </a:r>
            <a:endParaRPr lang="en-US" dirty="0"/>
          </a:p>
          <a:p>
            <a:r>
              <a:rPr lang="en-US" dirty="0" err="1" smtClean="0"/>
              <a:t>PolitiFact</a:t>
            </a:r>
            <a:endParaRPr lang="en-US" dirty="0" smtClean="0"/>
          </a:p>
          <a:p>
            <a:r>
              <a:rPr lang="en-US" dirty="0" smtClean="0"/>
              <a:t>FactCheck.org</a:t>
            </a:r>
          </a:p>
          <a:p>
            <a:r>
              <a:rPr lang="en-US" dirty="0" smtClean="0"/>
              <a:t>Fact Checker from Washington Post</a:t>
            </a:r>
          </a:p>
          <a:p>
            <a:r>
              <a:rPr lang="en-US" b="1" dirty="0" smtClean="0">
                <a:hlinkClick r:id="rId2"/>
              </a:rPr>
              <a:t>NPR Politics</a:t>
            </a:r>
            <a:r>
              <a:rPr lang="en-US" b="1" dirty="0">
                <a:hlinkClick r:id="rId2"/>
              </a:rPr>
              <a:t>: Fact </a:t>
            </a:r>
            <a:r>
              <a:rPr lang="en-US" b="1" dirty="0" smtClean="0">
                <a:hlinkClick r:id="rId2"/>
              </a:rPr>
              <a:t>Check </a:t>
            </a:r>
          </a:p>
          <a:p>
            <a:endParaRPr lang="en-US" b="1" dirty="0">
              <a:hlinkClick r:id="rId2"/>
            </a:endParaRPr>
          </a:p>
          <a:p>
            <a:endParaRPr lang="en-US" dirty="0" smtClean="0"/>
          </a:p>
          <a:p>
            <a:endParaRPr lang="en-US" dirty="0" smtClean="0"/>
          </a:p>
          <a:p>
            <a:endParaRPr lang="en-US" dirty="0"/>
          </a:p>
        </p:txBody>
      </p:sp>
      <p:sp>
        <p:nvSpPr>
          <p:cNvPr id="4" name="Text Placeholder 3"/>
          <p:cNvSpPr>
            <a:spLocks noGrp="1"/>
          </p:cNvSpPr>
          <p:nvPr>
            <p:ph type="body" sz="quarter" idx="12"/>
          </p:nvPr>
        </p:nvSpPr>
        <p:spPr>
          <a:xfrm>
            <a:off x="360484" y="170944"/>
            <a:ext cx="6773917" cy="1439408"/>
          </a:xfrm>
        </p:spPr>
        <p:txBody>
          <a:bodyPr/>
          <a:lstStyle/>
          <a:p>
            <a:r>
              <a:rPr lang="en-US" dirty="0"/>
              <a:t>Fact checking sites</a:t>
            </a:r>
          </a:p>
          <a:p>
            <a:endParaRPr lang="en-US" dirty="0"/>
          </a:p>
        </p:txBody>
      </p:sp>
    </p:spTree>
    <p:extLst>
      <p:ext uri="{BB962C8B-B14F-4D97-AF65-F5344CB8AC3E}">
        <p14:creationId xmlns:p14="http://schemas.microsoft.com/office/powerpoint/2010/main" val="4016894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978"/>
            <a:ext cx="9144000" cy="6251022"/>
          </a:xfrm>
          <a:prstGeom prst="rect">
            <a:avLst/>
          </a:prstGeom>
        </p:spPr>
      </p:pic>
      <p:sp>
        <p:nvSpPr>
          <p:cNvPr id="4" name="TextBox 3"/>
          <p:cNvSpPr txBox="1"/>
          <p:nvPr/>
        </p:nvSpPr>
        <p:spPr>
          <a:xfrm>
            <a:off x="714096" y="115920"/>
            <a:ext cx="8088923" cy="646331"/>
          </a:xfrm>
          <a:prstGeom prst="rect">
            <a:avLst/>
          </a:prstGeom>
          <a:noFill/>
        </p:spPr>
        <p:txBody>
          <a:bodyPr wrap="square" rtlCol="0">
            <a:spAutoFit/>
          </a:bodyPr>
          <a:lstStyle/>
          <a:p>
            <a:r>
              <a:rPr lang="en-US" dirty="0"/>
              <a:t>The International Fact-Checking Network from Poynter Institute </a:t>
            </a:r>
          </a:p>
          <a:p>
            <a:endParaRPr lang="en-US" dirty="0"/>
          </a:p>
        </p:txBody>
      </p:sp>
    </p:spTree>
    <p:extLst>
      <p:ext uri="{BB962C8B-B14F-4D97-AF65-F5344CB8AC3E}">
        <p14:creationId xmlns:p14="http://schemas.microsoft.com/office/powerpoint/2010/main" val="39856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ct Check Archives | Snopes.com - Mozilla Firefox"/>
          <p:cNvPicPr>
            <a:picLocks noChangeAspect="1"/>
          </p:cNvPicPr>
          <p:nvPr/>
        </p:nvPicPr>
        <p:blipFill rotWithShape="1">
          <a:blip r:embed="rId2">
            <a:extLst>
              <a:ext uri="{28A0092B-C50C-407E-A947-70E740481C1C}">
                <a14:useLocalDpi xmlns:a14="http://schemas.microsoft.com/office/drawing/2010/main" val="0"/>
              </a:ext>
            </a:extLst>
          </a:blip>
          <a:srcRect t="11042" r="1731" b="1171"/>
          <a:stretch/>
        </p:blipFill>
        <p:spPr>
          <a:xfrm>
            <a:off x="0" y="158262"/>
            <a:ext cx="9146862" cy="6488723"/>
          </a:xfrm>
          <a:prstGeom prst="rect">
            <a:avLst/>
          </a:prstGeom>
        </p:spPr>
      </p:pic>
    </p:spTree>
    <p:extLst>
      <p:ext uri="{BB962C8B-B14F-4D97-AF65-F5344CB8AC3E}">
        <p14:creationId xmlns:p14="http://schemas.microsoft.com/office/powerpoint/2010/main" val="3888381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pic>
        <p:nvPicPr>
          <p:cNvPr id="3" name="Picture 2" descr="Fact-checking U.S. politics | PolitiFact - Mozilla Firefox"/>
          <p:cNvPicPr>
            <a:picLocks noChangeAspect="1"/>
          </p:cNvPicPr>
          <p:nvPr/>
        </p:nvPicPr>
        <p:blipFill rotWithShape="1">
          <a:blip r:embed="rId2">
            <a:extLst>
              <a:ext uri="{28A0092B-C50C-407E-A947-70E740481C1C}">
                <a14:useLocalDpi xmlns:a14="http://schemas.microsoft.com/office/drawing/2010/main" val="0"/>
              </a:ext>
            </a:extLst>
          </a:blip>
          <a:srcRect l="18846" t="9102" r="15481"/>
          <a:stretch/>
        </p:blipFill>
        <p:spPr>
          <a:xfrm>
            <a:off x="175846" y="0"/>
            <a:ext cx="8968154" cy="6770578"/>
          </a:xfrm>
          <a:prstGeom prst="rect">
            <a:avLst/>
          </a:prstGeom>
        </p:spPr>
      </p:pic>
    </p:spTree>
    <p:extLst>
      <p:ext uri="{BB962C8B-B14F-4D97-AF65-F5344CB8AC3E}">
        <p14:creationId xmlns:p14="http://schemas.microsoft.com/office/powerpoint/2010/main" val="604412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04949" y="202634"/>
            <a:ext cx="6773917" cy="1439408"/>
          </a:xfrm>
        </p:spPr>
        <p:txBody>
          <a:bodyPr/>
          <a:lstStyle/>
          <a:p>
            <a:r>
              <a:rPr lang="en-US" dirty="0"/>
              <a:t>Resources to consult</a:t>
            </a:r>
          </a:p>
          <a:p>
            <a:endParaRPr lang="en-US" dirty="0"/>
          </a:p>
        </p:txBody>
      </p:sp>
      <p:sp>
        <p:nvSpPr>
          <p:cNvPr id="2" name="Text Placeholder 1"/>
          <p:cNvSpPr>
            <a:spLocks noGrp="1"/>
          </p:cNvSpPr>
          <p:nvPr>
            <p:ph type="body" sz="quarter" idx="4294967295"/>
          </p:nvPr>
        </p:nvSpPr>
        <p:spPr>
          <a:xfrm>
            <a:off x="337002" y="2064509"/>
            <a:ext cx="8669337" cy="3665832"/>
          </a:xfrm>
          <a:prstGeom prst="rect">
            <a:avLst/>
          </a:prstGeom>
        </p:spPr>
        <p:txBody>
          <a:bodyPr/>
          <a:lstStyle/>
          <a:p>
            <a:r>
              <a:rPr lang="en-US" dirty="0" smtClean="0"/>
              <a:t>Librarians at the Reference Desk</a:t>
            </a:r>
          </a:p>
          <a:p>
            <a:r>
              <a:rPr lang="en-US" dirty="0" smtClean="0"/>
              <a:t>1 on 1 consultations with a librarian</a:t>
            </a:r>
          </a:p>
          <a:p>
            <a:r>
              <a:rPr lang="en-US" dirty="0" smtClean="0"/>
              <a:t>News </a:t>
            </a:r>
            <a:r>
              <a:rPr lang="en-US" dirty="0"/>
              <a:t>A</a:t>
            </a:r>
            <a:r>
              <a:rPr lang="en-US" dirty="0" smtClean="0"/>
              <a:t>rticles Databases https://skokielibrary.info/resources/research/articles/ </a:t>
            </a:r>
          </a:p>
          <a:p>
            <a:r>
              <a:rPr lang="en-US" dirty="0" smtClean="0"/>
              <a:t>Civic </a:t>
            </a:r>
            <a:r>
              <a:rPr lang="en-US" dirty="0"/>
              <a:t>Lab https://skokielibrary.info/resources/civic-lab</a:t>
            </a:r>
            <a:r>
              <a:rPr lang="en-US" dirty="0" smtClean="0"/>
              <a:t>/ </a:t>
            </a:r>
            <a:endParaRPr lang="en-US" dirty="0"/>
          </a:p>
        </p:txBody>
      </p:sp>
    </p:spTree>
    <p:extLst>
      <p:ext uri="{BB962C8B-B14F-4D97-AF65-F5344CB8AC3E}">
        <p14:creationId xmlns:p14="http://schemas.microsoft.com/office/powerpoint/2010/main" val="3196028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145" y="722555"/>
            <a:ext cx="5046785" cy="6138170"/>
          </a:xfrm>
          <a:prstGeom prst="rect">
            <a:avLst/>
          </a:prstGeom>
        </p:spPr>
      </p:pic>
      <p:sp>
        <p:nvSpPr>
          <p:cNvPr id="2" name="Text Placeholder 1"/>
          <p:cNvSpPr>
            <a:spLocks noGrp="1"/>
          </p:cNvSpPr>
          <p:nvPr>
            <p:ph type="body" idx="1"/>
          </p:nvPr>
        </p:nvSpPr>
        <p:spPr>
          <a:xfrm>
            <a:off x="993531" y="70338"/>
            <a:ext cx="6875584" cy="738554"/>
          </a:xfrm>
        </p:spPr>
        <p:txBody>
          <a:bodyPr>
            <a:normAutofit fontScale="92500" lnSpcReduction="20000"/>
          </a:bodyPr>
          <a:lstStyle/>
          <a:p>
            <a:r>
              <a:rPr lang="en-US" dirty="0" err="1" smtClean="0">
                <a:solidFill>
                  <a:schemeClr val="tx1"/>
                </a:solidFill>
              </a:rPr>
              <a:t>PolitiFact</a:t>
            </a:r>
            <a:r>
              <a:rPr lang="en-US" dirty="0" smtClean="0">
                <a:solidFill>
                  <a:schemeClr val="tx1"/>
                </a:solidFill>
              </a:rPr>
              <a:t> Truth-O-Meter</a:t>
            </a:r>
            <a:endParaRPr lang="en-US" dirty="0">
              <a:solidFill>
                <a:schemeClr val="tx1"/>
              </a:solidFill>
            </a:endParaRPr>
          </a:p>
        </p:txBody>
      </p:sp>
    </p:spTree>
    <p:extLst>
      <p:ext uri="{BB962C8B-B14F-4D97-AF65-F5344CB8AC3E}">
        <p14:creationId xmlns:p14="http://schemas.microsoft.com/office/powerpoint/2010/main" val="825279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Fact Check</a:t>
            </a:r>
            <a:endParaRPr lang="en-US" dirty="0"/>
          </a:p>
        </p:txBody>
      </p:sp>
      <p:pic>
        <p:nvPicPr>
          <p:cNvPr id="4" name="Picture 3" descr="FactCheck.org - A Project of The Annenberg Public Policy Center - Mozilla Firefox"/>
          <p:cNvPicPr>
            <a:picLocks noChangeAspect="1"/>
          </p:cNvPicPr>
          <p:nvPr/>
        </p:nvPicPr>
        <p:blipFill rotWithShape="1">
          <a:blip r:embed="rId3">
            <a:extLst>
              <a:ext uri="{28A0092B-C50C-407E-A947-70E740481C1C}">
                <a14:useLocalDpi xmlns:a14="http://schemas.microsoft.com/office/drawing/2010/main" val="0"/>
              </a:ext>
            </a:extLst>
          </a:blip>
          <a:srcRect l="22500" t="10336" r="21442"/>
          <a:stretch/>
        </p:blipFill>
        <p:spPr>
          <a:xfrm>
            <a:off x="580292" y="0"/>
            <a:ext cx="8466991" cy="6773332"/>
          </a:xfrm>
          <a:prstGeom prst="rect">
            <a:avLst/>
          </a:prstGeom>
        </p:spPr>
      </p:pic>
    </p:spTree>
    <p:extLst>
      <p:ext uri="{BB962C8B-B14F-4D97-AF65-F5344CB8AC3E}">
        <p14:creationId xmlns:p14="http://schemas.microsoft.com/office/powerpoint/2010/main" val="1591694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19808" y="79130"/>
            <a:ext cx="8145517" cy="712177"/>
          </a:xfrm>
        </p:spPr>
        <p:txBody>
          <a:bodyPr/>
          <a:lstStyle/>
          <a:p>
            <a:r>
              <a:rPr lang="en-US" sz="3600" dirty="0" smtClean="0"/>
              <a:t>Fact Checker from </a:t>
            </a:r>
            <a:r>
              <a:rPr lang="en-US" sz="3600" dirty="0" smtClean="0">
                <a:hlinkClick r:id="rId3"/>
              </a:rPr>
              <a:t>Washington Post</a:t>
            </a:r>
            <a:endParaRPr lang="en-US" sz="3600" dirty="0"/>
          </a:p>
        </p:txBody>
      </p:sp>
      <p:pic>
        <p:nvPicPr>
          <p:cNvPr id="7" name="Picture 6" descr="Fact Checker - The Washington Post - Mozilla Firefox"/>
          <p:cNvPicPr>
            <a:picLocks noChangeAspect="1"/>
          </p:cNvPicPr>
          <p:nvPr/>
        </p:nvPicPr>
        <p:blipFill rotWithShape="1">
          <a:blip r:embed="rId4">
            <a:extLst>
              <a:ext uri="{28A0092B-C50C-407E-A947-70E740481C1C}">
                <a14:useLocalDpi xmlns:a14="http://schemas.microsoft.com/office/drawing/2010/main" val="0"/>
              </a:ext>
            </a:extLst>
          </a:blip>
          <a:srcRect l="12600" t="9498" r="40536" b="-2620"/>
          <a:stretch/>
        </p:blipFill>
        <p:spPr>
          <a:xfrm>
            <a:off x="1135762" y="791307"/>
            <a:ext cx="6091149" cy="6193469"/>
          </a:xfrm>
          <a:prstGeom prst="rect">
            <a:avLst/>
          </a:prstGeom>
        </p:spPr>
      </p:pic>
      <p:grpSp>
        <p:nvGrpSpPr>
          <p:cNvPr id="2" name="Group 1"/>
          <p:cNvGrpSpPr/>
          <p:nvPr/>
        </p:nvGrpSpPr>
        <p:grpSpPr>
          <a:xfrm>
            <a:off x="2356338" y="4246684"/>
            <a:ext cx="597878" cy="2256997"/>
            <a:chOff x="852854" y="4237892"/>
            <a:chExt cx="597878" cy="2256997"/>
          </a:xfrm>
        </p:grpSpPr>
        <p:sp>
          <p:nvSpPr>
            <p:cNvPr id="8" name="Oval 7"/>
            <p:cNvSpPr/>
            <p:nvPr/>
          </p:nvSpPr>
          <p:spPr>
            <a:xfrm>
              <a:off x="975946" y="4237892"/>
              <a:ext cx="474786" cy="48357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52854" y="5952392"/>
              <a:ext cx="597877" cy="54249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284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36" y="646330"/>
            <a:ext cx="7278541" cy="6211669"/>
          </a:xfrm>
          <a:prstGeom prst="rect">
            <a:avLst/>
          </a:prstGeom>
        </p:spPr>
      </p:pic>
      <p:sp>
        <p:nvSpPr>
          <p:cNvPr id="4" name="Rectangle 3"/>
          <p:cNvSpPr/>
          <p:nvPr/>
        </p:nvSpPr>
        <p:spPr>
          <a:xfrm>
            <a:off x="316523" y="0"/>
            <a:ext cx="6128238" cy="646331"/>
          </a:xfrm>
          <a:prstGeom prst="rect">
            <a:avLst/>
          </a:prstGeom>
        </p:spPr>
        <p:txBody>
          <a:bodyPr wrap="square">
            <a:spAutoFit/>
          </a:bodyPr>
          <a:lstStyle/>
          <a:p>
            <a:r>
              <a:rPr lang="en-US" dirty="0">
                <a:latin typeface="Century Gothic" panose="020B0502020202020204" pitchFamily="34" charset="0"/>
                <a:ea typeface="MS Mincho"/>
                <a:cs typeface="Times New Roman" panose="02020603050405020304" pitchFamily="18" charset="0"/>
              </a:rPr>
              <a:t>NPR Politics: Fact Check  </a:t>
            </a:r>
            <a:r>
              <a:rPr lang="en-US" u="sng" dirty="0">
                <a:solidFill>
                  <a:srgbClr val="0000FF"/>
                </a:solidFill>
                <a:latin typeface="Century Gothic" panose="020B0502020202020204" pitchFamily="34" charset="0"/>
                <a:ea typeface="MS Mincho"/>
                <a:cs typeface="Times New Roman" panose="02020603050405020304" pitchFamily="18" charset="0"/>
                <a:hlinkClick r:id="rId3"/>
              </a:rPr>
              <a:t>https://www.npr.org/sections/politics-fact-check</a:t>
            </a:r>
            <a:r>
              <a:rPr lang="en-US" dirty="0">
                <a:latin typeface="Century Gothic" panose="020B0502020202020204" pitchFamily="34" charset="0"/>
                <a:ea typeface="MS Mincho"/>
                <a:cs typeface="Times New Roman" panose="02020603050405020304" pitchFamily="18" charset="0"/>
              </a:rPr>
              <a:t> </a:t>
            </a:r>
            <a:endParaRPr lang="en-US" dirty="0">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605588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smtClean="0"/>
              <a:t>Multiple Viewpoints</a:t>
            </a:r>
            <a:endParaRPr lang="en-US" dirty="0"/>
          </a:p>
        </p:txBody>
      </p:sp>
    </p:spTree>
    <p:extLst>
      <p:ext uri="{BB962C8B-B14F-4D97-AF65-F5344CB8AC3E}">
        <p14:creationId xmlns:p14="http://schemas.microsoft.com/office/powerpoint/2010/main" val="15483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888023" y="-305"/>
            <a:ext cx="6773917" cy="773723"/>
          </a:xfrm>
        </p:spPr>
        <p:txBody>
          <a:bodyPr/>
          <a:lstStyle/>
          <a:p>
            <a:r>
              <a:rPr lang="en-US" dirty="0">
                <a:hlinkClick r:id="rId2"/>
              </a:rPr>
              <a:t>Opposing Viewpoints</a:t>
            </a:r>
            <a:endParaRPr lang="en-US" dirty="0"/>
          </a:p>
          <a:p>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73883"/>
            <a:ext cx="6611816" cy="6084118"/>
          </a:xfrm>
          <a:prstGeom prst="rect">
            <a:avLst/>
          </a:prstGeom>
        </p:spPr>
      </p:pic>
    </p:spTree>
    <p:extLst>
      <p:ext uri="{BB962C8B-B14F-4D97-AF65-F5344CB8AC3E}">
        <p14:creationId xmlns:p14="http://schemas.microsoft.com/office/powerpoint/2010/main" val="832402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292"/>
            <a:ext cx="2687295" cy="482240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043" y="967154"/>
            <a:ext cx="6457488" cy="5539154"/>
          </a:xfrm>
          <a:prstGeom prst="rect">
            <a:avLst/>
          </a:prstGeom>
        </p:spPr>
      </p:pic>
      <p:pic>
        <p:nvPicPr>
          <p:cNvPr id="6" name="Picture 5"/>
          <p:cNvPicPr>
            <a:picLocks noChangeAspect="1"/>
          </p:cNvPicPr>
          <p:nvPr/>
        </p:nvPicPr>
        <p:blipFill>
          <a:blip r:embed="rId4"/>
          <a:stretch>
            <a:fillRect/>
          </a:stretch>
        </p:blipFill>
        <p:spPr>
          <a:xfrm>
            <a:off x="477764" y="-105835"/>
            <a:ext cx="6992718" cy="1072989"/>
          </a:xfrm>
          <a:prstGeom prst="rect">
            <a:avLst/>
          </a:prstGeom>
        </p:spPr>
      </p:pic>
    </p:spTree>
    <p:extLst>
      <p:ext uri="{BB962C8B-B14F-4D97-AF65-F5344CB8AC3E}">
        <p14:creationId xmlns:p14="http://schemas.microsoft.com/office/powerpoint/2010/main" val="845558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937217"/>
            <a:ext cx="2291694" cy="825892"/>
          </a:xfrm>
        </p:spPr>
        <p:txBody>
          <a:bodyPr/>
          <a:lstStyle/>
          <a:p>
            <a:r>
              <a:rPr lang="en-US" dirty="0" err="1" smtClean="0"/>
              <a:t>AllSides</a:t>
            </a:r>
            <a:r>
              <a:rPr lang="en-US" dirty="0" smtClean="0"/>
              <a:t> </a:t>
            </a:r>
            <a:endParaRPr lang="en-US" dirty="0"/>
          </a:p>
        </p:txBody>
      </p:sp>
      <p:pic>
        <p:nvPicPr>
          <p:cNvPr id="3" name="Picture 2" descr="AllSides | Balanced news, issues and opinions, media bias ratings, political news - Mozilla Firefox"/>
          <p:cNvPicPr>
            <a:picLocks noChangeAspect="1"/>
          </p:cNvPicPr>
          <p:nvPr/>
        </p:nvPicPr>
        <p:blipFill rotWithShape="1">
          <a:blip r:embed="rId2">
            <a:extLst>
              <a:ext uri="{28A0092B-C50C-407E-A947-70E740481C1C}">
                <a14:useLocalDpi xmlns:a14="http://schemas.microsoft.com/office/drawing/2010/main" val="0"/>
              </a:ext>
            </a:extLst>
          </a:blip>
          <a:srcRect l="24912" t="9259" r="24210" b="-588"/>
          <a:stretch/>
        </p:blipFill>
        <p:spPr>
          <a:xfrm>
            <a:off x="2350168" y="0"/>
            <a:ext cx="6793832" cy="6757851"/>
          </a:xfrm>
          <a:prstGeom prst="rect">
            <a:avLst/>
          </a:prstGeom>
        </p:spPr>
      </p:pic>
    </p:spTree>
    <p:extLst>
      <p:ext uri="{BB962C8B-B14F-4D97-AF65-F5344CB8AC3E}">
        <p14:creationId xmlns:p14="http://schemas.microsoft.com/office/powerpoint/2010/main" val="21929652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ad Perspecs News - Mozilla Firefox"/>
          <p:cNvPicPr>
            <a:picLocks noChangeAspect="1"/>
          </p:cNvPicPr>
          <p:nvPr/>
        </p:nvPicPr>
        <p:blipFill rotWithShape="1">
          <a:blip r:embed="rId2">
            <a:extLst>
              <a:ext uri="{28A0092B-C50C-407E-A947-70E740481C1C}">
                <a14:useLocalDpi xmlns:a14="http://schemas.microsoft.com/office/drawing/2010/main" val="0"/>
              </a:ext>
            </a:extLst>
          </a:blip>
          <a:srcRect l="865" t="10865" r="2212" b="1170"/>
          <a:stretch/>
        </p:blipFill>
        <p:spPr>
          <a:xfrm>
            <a:off x="0" y="860903"/>
            <a:ext cx="9144000" cy="5997097"/>
          </a:xfrm>
          <a:prstGeom prst="rect">
            <a:avLst/>
          </a:prstGeom>
        </p:spPr>
      </p:pic>
      <p:sp>
        <p:nvSpPr>
          <p:cNvPr id="4" name="Text Placeholder 3"/>
          <p:cNvSpPr>
            <a:spLocks noGrp="1"/>
          </p:cNvSpPr>
          <p:nvPr>
            <p:ph type="body" sz="quarter" idx="10"/>
          </p:nvPr>
        </p:nvSpPr>
        <p:spPr>
          <a:xfrm>
            <a:off x="140677" y="0"/>
            <a:ext cx="8018585" cy="1318846"/>
          </a:xfrm>
        </p:spPr>
        <p:txBody>
          <a:bodyPr/>
          <a:lstStyle/>
          <a:p>
            <a:r>
              <a:rPr lang="en-US" u="sng" dirty="0" err="1" smtClean="0"/>
              <a:t>Perspecs</a:t>
            </a:r>
            <a:endParaRPr lang="en-US" dirty="0"/>
          </a:p>
        </p:txBody>
      </p:sp>
    </p:spTree>
    <p:extLst>
      <p:ext uri="{BB962C8B-B14F-4D97-AF65-F5344CB8AC3E}">
        <p14:creationId xmlns:p14="http://schemas.microsoft.com/office/powerpoint/2010/main" val="2742440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20865"/>
          <a:stretch/>
        </p:blipFill>
        <p:spPr>
          <a:xfrm>
            <a:off x="130732" y="558210"/>
            <a:ext cx="8977786" cy="4418236"/>
          </a:xfrm>
          <a:prstGeom prst="rect">
            <a:avLst/>
          </a:prstGeom>
        </p:spPr>
      </p:pic>
    </p:spTree>
    <p:extLst>
      <p:ext uri="{BB962C8B-B14F-4D97-AF65-F5344CB8AC3E}">
        <p14:creationId xmlns:p14="http://schemas.microsoft.com/office/powerpoint/2010/main" val="1093944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5943" y="1436914"/>
            <a:ext cx="8086045" cy="3966754"/>
          </a:xfrm>
        </p:spPr>
        <p:txBody>
          <a:bodyPr>
            <a:normAutofit fontScale="85000" lnSpcReduction="10000"/>
          </a:bodyPr>
          <a:lstStyle/>
          <a:p>
            <a:pPr>
              <a:lnSpc>
                <a:spcPct val="160000"/>
              </a:lnSpc>
            </a:pPr>
            <a:r>
              <a:rPr lang="en-US" dirty="0"/>
              <a:t>The Truth Matters: A Citizen's Guide to Separating Facts From Lies and Stopping Fake News in Its Tracks by Bruce Bartlett </a:t>
            </a:r>
          </a:p>
          <a:p>
            <a:pPr>
              <a:lnSpc>
                <a:spcPct val="160000"/>
              </a:lnSpc>
            </a:pPr>
            <a:r>
              <a:rPr lang="en-US" dirty="0" smtClean="0"/>
              <a:t>The </a:t>
            </a:r>
            <a:r>
              <a:rPr lang="en-US" dirty="0"/>
              <a:t>News: A User's Manual by Alain De </a:t>
            </a:r>
            <a:r>
              <a:rPr lang="en-US" dirty="0" err="1" smtClean="0"/>
              <a:t>Botton</a:t>
            </a:r>
            <a:endParaRPr lang="en-US" dirty="0" smtClean="0"/>
          </a:p>
          <a:p>
            <a:pPr>
              <a:lnSpc>
                <a:spcPct val="160000"/>
              </a:lnSpc>
            </a:pPr>
            <a:r>
              <a:rPr lang="en-US" dirty="0"/>
              <a:t>The Influencing Machine: Brooke Gladstone on the Media by Brooke Gladstone, illustrated by Josh Neufeld</a:t>
            </a:r>
          </a:p>
          <a:p>
            <a:pPr>
              <a:lnSpc>
                <a:spcPct val="160000"/>
              </a:lnSpc>
            </a:pPr>
            <a:r>
              <a:rPr lang="en-US" dirty="0" smtClean="0"/>
              <a:t>Broadcast </a:t>
            </a:r>
            <a:r>
              <a:rPr lang="en-US" dirty="0"/>
              <a:t>Hysteria: Orson Welles's War of the Worlds and the Art of Fake News by A. Brad </a:t>
            </a:r>
            <a:r>
              <a:rPr lang="en-US" dirty="0" smtClean="0"/>
              <a:t>Schwartz</a:t>
            </a:r>
          </a:p>
          <a:p>
            <a:endParaRPr lang="en-US" dirty="0"/>
          </a:p>
          <a:p>
            <a:endParaRPr lang="en-US" dirty="0"/>
          </a:p>
          <a:p>
            <a:endParaRPr lang="en-US" dirty="0"/>
          </a:p>
        </p:txBody>
      </p:sp>
      <p:sp>
        <p:nvSpPr>
          <p:cNvPr id="4" name="Text Placeholder 3"/>
          <p:cNvSpPr>
            <a:spLocks noGrp="1"/>
          </p:cNvSpPr>
          <p:nvPr>
            <p:ph type="body" sz="quarter" idx="12"/>
          </p:nvPr>
        </p:nvSpPr>
        <p:spPr>
          <a:xfrm>
            <a:off x="692331" y="209006"/>
            <a:ext cx="6773917" cy="1439408"/>
          </a:xfrm>
        </p:spPr>
        <p:txBody>
          <a:bodyPr/>
          <a:lstStyle/>
          <a:p>
            <a:r>
              <a:rPr lang="en-US" dirty="0"/>
              <a:t>Books to Read</a:t>
            </a:r>
          </a:p>
          <a:p>
            <a:endParaRPr lang="en-US" dirty="0"/>
          </a:p>
        </p:txBody>
      </p:sp>
    </p:spTree>
    <p:extLst>
      <p:ext uri="{BB962C8B-B14F-4D97-AF65-F5344CB8AC3E}">
        <p14:creationId xmlns:p14="http://schemas.microsoft.com/office/powerpoint/2010/main" val="301459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5992" y="114300"/>
            <a:ext cx="6773917" cy="615462"/>
          </a:xfrm>
        </p:spPr>
        <p:txBody>
          <a:bodyPr/>
          <a:lstStyle/>
          <a:p>
            <a:r>
              <a:rPr lang="en-US" dirty="0" smtClean="0"/>
              <a:t>Pew Report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14" y="901919"/>
            <a:ext cx="8546124" cy="5798319"/>
          </a:xfrm>
          <a:prstGeom prst="rect">
            <a:avLst/>
          </a:prstGeom>
        </p:spPr>
      </p:pic>
      <p:sp>
        <p:nvSpPr>
          <p:cNvPr id="5" name="Rectangle 4"/>
          <p:cNvSpPr/>
          <p:nvPr/>
        </p:nvSpPr>
        <p:spPr>
          <a:xfrm>
            <a:off x="237392" y="5453409"/>
            <a:ext cx="8634046" cy="369332"/>
          </a:xfrm>
          <a:prstGeom prst="rect">
            <a:avLst/>
          </a:prstGeom>
        </p:spPr>
        <p:txBody>
          <a:bodyPr wrap="square">
            <a:spAutoFit/>
          </a:bodyPr>
          <a:lstStyle/>
          <a:p>
            <a:r>
              <a:rPr lang="en-US" u="sng" dirty="0">
                <a:solidFill>
                  <a:srgbClr val="0000FF"/>
                </a:solidFill>
                <a:latin typeface="Century Gothic" panose="020B0502020202020204" pitchFamily="34" charset="0"/>
                <a:ea typeface="MS Mincho"/>
                <a:cs typeface="Times New Roman" panose="02020603050405020304" pitchFamily="18" charset="0"/>
                <a:hlinkClick r:id="rId3"/>
              </a:rPr>
              <a:t>http://www.journalism.org/2014/10/21/political-polarization-media-habits/</a:t>
            </a:r>
            <a:r>
              <a:rPr lang="en-US" dirty="0">
                <a:latin typeface="Century Gothic" panose="020B0502020202020204" pitchFamily="34" charset="0"/>
                <a:ea typeface="MS Mincho"/>
                <a:cs typeface="Times New Roman" panose="02020603050405020304" pitchFamily="18" charset="0"/>
              </a:rPr>
              <a:t> </a:t>
            </a:r>
            <a:endParaRPr lang="en-US" dirty="0"/>
          </a:p>
        </p:txBody>
      </p:sp>
    </p:spTree>
    <p:extLst>
      <p:ext uri="{BB962C8B-B14F-4D97-AF65-F5344CB8AC3E}">
        <p14:creationId xmlns:p14="http://schemas.microsoft.com/office/powerpoint/2010/main" val="582724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Watch out for</a:t>
            </a:r>
            <a:endParaRPr lang="en-US" dirty="0"/>
          </a:p>
        </p:txBody>
      </p:sp>
    </p:spTree>
    <p:extLst>
      <p:ext uri="{BB962C8B-B14F-4D97-AF65-F5344CB8AC3E}">
        <p14:creationId xmlns:p14="http://schemas.microsoft.com/office/powerpoint/2010/main" val="11322079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9616" y="1706934"/>
            <a:ext cx="7705902" cy="3786554"/>
          </a:xfrm>
        </p:spPr>
        <p:txBody>
          <a:bodyPr/>
          <a:lstStyle/>
          <a:p>
            <a:pPr algn="ctr"/>
            <a:r>
              <a:rPr lang="en-US" dirty="0"/>
              <a:t>Entertainment </a:t>
            </a:r>
            <a:r>
              <a:rPr lang="en-US" dirty="0" smtClean="0"/>
              <a:t>sites </a:t>
            </a:r>
          </a:p>
          <a:p>
            <a:pPr algn="ctr"/>
            <a:r>
              <a:rPr lang="en-US" dirty="0" smtClean="0"/>
              <a:t>and</a:t>
            </a:r>
          </a:p>
          <a:p>
            <a:pPr algn="ctr"/>
            <a:r>
              <a:rPr lang="en-US" dirty="0" smtClean="0"/>
              <a:t> Satirical News </a:t>
            </a:r>
            <a:endParaRPr lang="en-US" dirty="0"/>
          </a:p>
        </p:txBody>
      </p:sp>
    </p:spTree>
    <p:extLst>
      <p:ext uri="{BB962C8B-B14F-4D97-AF65-F5344CB8AC3E}">
        <p14:creationId xmlns:p14="http://schemas.microsoft.com/office/powerpoint/2010/main" val="3843912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ve The Pacific Northwest Tree Octopus - Mozilla Firefox"/>
          <p:cNvPicPr>
            <a:picLocks noChangeAspect="1"/>
          </p:cNvPicPr>
          <p:nvPr/>
        </p:nvPicPr>
        <p:blipFill rotWithShape="1">
          <a:blip r:embed="rId2">
            <a:extLst>
              <a:ext uri="{28A0092B-C50C-407E-A947-70E740481C1C}">
                <a14:useLocalDpi xmlns:a14="http://schemas.microsoft.com/office/drawing/2010/main" val="0"/>
              </a:ext>
            </a:extLst>
          </a:blip>
          <a:srcRect l="16917" t="12314" r="20755" b="-2507"/>
          <a:stretch/>
        </p:blipFill>
        <p:spPr>
          <a:xfrm>
            <a:off x="-352926" y="0"/>
            <a:ext cx="9496925" cy="7138737"/>
          </a:xfrm>
          <a:prstGeom prst="rect">
            <a:avLst/>
          </a:prstGeom>
        </p:spPr>
      </p:pic>
      <p:sp>
        <p:nvSpPr>
          <p:cNvPr id="2" name="Text Placeholder 1"/>
          <p:cNvSpPr>
            <a:spLocks noGrp="1"/>
          </p:cNvSpPr>
          <p:nvPr>
            <p:ph type="body" sz="quarter" idx="10"/>
          </p:nvPr>
        </p:nvSpPr>
        <p:spPr>
          <a:xfrm>
            <a:off x="304800" y="6047875"/>
            <a:ext cx="8839200" cy="737938"/>
          </a:xfrm>
          <a:solidFill>
            <a:schemeClr val="bg1"/>
          </a:solidFill>
        </p:spPr>
        <p:txBody>
          <a:bodyPr/>
          <a:lstStyle/>
          <a:p>
            <a:r>
              <a:rPr lang="en-US" dirty="0" smtClean="0"/>
              <a:t>http</a:t>
            </a:r>
            <a:r>
              <a:rPr lang="en-US" dirty="0"/>
              <a:t>://</a:t>
            </a:r>
            <a:r>
              <a:rPr lang="en-US" dirty="0" smtClean="0"/>
              <a:t>zapatopi.net/treeoctopus</a:t>
            </a:r>
            <a:endParaRPr lang="en-US" dirty="0"/>
          </a:p>
        </p:txBody>
      </p:sp>
    </p:spTree>
    <p:extLst>
      <p:ext uri="{BB962C8B-B14F-4D97-AF65-F5344CB8AC3E}">
        <p14:creationId xmlns:p14="http://schemas.microsoft.com/office/powerpoint/2010/main" val="83256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22729" y="2456595"/>
            <a:ext cx="7308628" cy="3451836"/>
          </a:xfrm>
          <a:prstGeom prst="rect">
            <a:avLst/>
          </a:prstGeom>
        </p:spPr>
        <p:txBody>
          <a:bodyPr/>
          <a:lstStyle/>
          <a:p>
            <a:r>
              <a:rPr lang="en-US" sz="3200" dirty="0" smtClean="0"/>
              <a:t>Because octopuses are ocean creatures</a:t>
            </a:r>
          </a:p>
          <a:p>
            <a:r>
              <a:rPr lang="en-US" sz="3200" dirty="0" smtClean="0"/>
              <a:t>Tongue in cheek tone of the site (especially the FAQs)</a:t>
            </a:r>
          </a:p>
          <a:p>
            <a:r>
              <a:rPr lang="en-US" sz="3200" dirty="0" smtClean="0"/>
              <a:t>“Sighting” pictures </a:t>
            </a:r>
            <a:endParaRPr lang="en-US" sz="3200" dirty="0"/>
          </a:p>
        </p:txBody>
      </p:sp>
      <p:sp>
        <p:nvSpPr>
          <p:cNvPr id="5" name="Text Placeholder 4"/>
          <p:cNvSpPr>
            <a:spLocks noGrp="1"/>
          </p:cNvSpPr>
          <p:nvPr>
            <p:ph type="body" sz="quarter" idx="12"/>
          </p:nvPr>
        </p:nvSpPr>
        <p:spPr>
          <a:xfrm>
            <a:off x="322729" y="322729"/>
            <a:ext cx="8086165" cy="1439408"/>
          </a:xfrm>
        </p:spPr>
        <p:txBody>
          <a:bodyPr/>
          <a:lstStyle/>
          <a:p>
            <a:r>
              <a:rPr lang="en-US" dirty="0"/>
              <a:t>Clues that the Pacific Northwest Tree Octopus is not real</a:t>
            </a:r>
          </a:p>
          <a:p>
            <a:endParaRPr lang="en-US" dirty="0"/>
          </a:p>
        </p:txBody>
      </p:sp>
    </p:spTree>
    <p:extLst>
      <p:ext uri="{BB962C8B-B14F-4D97-AF65-F5344CB8AC3E}">
        <p14:creationId xmlns:p14="http://schemas.microsoft.com/office/powerpoint/2010/main" val="2083915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The Onion </a:t>
            </a:r>
            <a:endParaRPr lang="en-US" dirty="0"/>
          </a:p>
        </p:txBody>
      </p:sp>
      <p:pic>
        <p:nvPicPr>
          <p:cNvPr id="3" name="Picture 2" descr="The Onion - America's Finest News Source - Mozilla Firefox"/>
          <p:cNvPicPr>
            <a:picLocks noChangeAspect="1"/>
          </p:cNvPicPr>
          <p:nvPr/>
        </p:nvPicPr>
        <p:blipFill rotWithShape="1">
          <a:blip r:embed="rId2">
            <a:extLst>
              <a:ext uri="{28A0092B-C50C-407E-A947-70E740481C1C}">
                <a14:useLocalDpi xmlns:a14="http://schemas.microsoft.com/office/drawing/2010/main" val="0"/>
              </a:ext>
            </a:extLst>
          </a:blip>
          <a:srcRect t="9700" r="1700"/>
          <a:stretch/>
        </p:blipFill>
        <p:spPr>
          <a:xfrm>
            <a:off x="0" y="0"/>
            <a:ext cx="9144000" cy="6858000"/>
          </a:xfrm>
          <a:prstGeom prst="rect">
            <a:avLst/>
          </a:prstGeom>
        </p:spPr>
      </p:pic>
    </p:spTree>
    <p:extLst>
      <p:ext uri="{BB962C8B-B14F-4D97-AF65-F5344CB8AC3E}">
        <p14:creationId xmlns:p14="http://schemas.microsoft.com/office/powerpoint/2010/main" val="34141296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pic>
        <p:nvPicPr>
          <p:cNvPr id="3" name="Picture 2" descr="ClickHole – Because all content deserves to go viral - Mozilla Firefox"/>
          <p:cNvPicPr>
            <a:picLocks noChangeAspect="1"/>
          </p:cNvPicPr>
          <p:nvPr/>
        </p:nvPicPr>
        <p:blipFill rotWithShape="1">
          <a:blip r:embed="rId2">
            <a:extLst>
              <a:ext uri="{28A0092B-C50C-407E-A947-70E740481C1C}">
                <a14:useLocalDpi xmlns:a14="http://schemas.microsoft.com/office/drawing/2010/main" val="0"/>
              </a:ext>
            </a:extLst>
          </a:blip>
          <a:srcRect l="8800" t="10804" r="2900"/>
          <a:stretch/>
        </p:blipFill>
        <p:spPr>
          <a:xfrm>
            <a:off x="0" y="0"/>
            <a:ext cx="9144000" cy="6858000"/>
          </a:xfrm>
          <a:prstGeom prst="rect">
            <a:avLst/>
          </a:prstGeom>
        </p:spPr>
      </p:pic>
    </p:spTree>
    <p:extLst>
      <p:ext uri="{BB962C8B-B14F-4D97-AF65-F5344CB8AC3E}">
        <p14:creationId xmlns:p14="http://schemas.microsoft.com/office/powerpoint/2010/main" val="30503477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5" name="Picture 4" descr="Satire for the wise - News for the dumb - Mozilla Firefox"/>
          <p:cNvPicPr>
            <a:picLocks noChangeAspect="1"/>
          </p:cNvPicPr>
          <p:nvPr/>
        </p:nvPicPr>
        <p:blipFill rotWithShape="1">
          <a:blip r:embed="rId2">
            <a:extLst>
              <a:ext uri="{28A0092B-C50C-407E-A947-70E740481C1C}">
                <a14:useLocalDpi xmlns:a14="http://schemas.microsoft.com/office/drawing/2010/main" val="0"/>
              </a:ext>
            </a:extLst>
          </a:blip>
          <a:srcRect t="10529" r="31100"/>
          <a:stretch/>
        </p:blipFill>
        <p:spPr>
          <a:xfrm>
            <a:off x="-1" y="0"/>
            <a:ext cx="9064869" cy="6858000"/>
          </a:xfrm>
          <a:prstGeom prst="rect">
            <a:avLst/>
          </a:prstGeom>
        </p:spPr>
      </p:pic>
      <p:sp>
        <p:nvSpPr>
          <p:cNvPr id="6" name="Rectangle 5"/>
          <p:cNvSpPr/>
          <p:nvPr/>
        </p:nvSpPr>
        <p:spPr>
          <a:xfrm>
            <a:off x="7811410" y="2022231"/>
            <a:ext cx="400605" cy="703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5808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Babylon Bee | Your Trusted Source For Christian News Satire. - Mozilla Firefox"/>
          <p:cNvPicPr>
            <a:picLocks noChangeAspect="1"/>
          </p:cNvPicPr>
          <p:nvPr/>
        </p:nvPicPr>
        <p:blipFill rotWithShape="1">
          <a:blip r:embed="rId2">
            <a:extLst>
              <a:ext uri="{28A0092B-C50C-407E-A947-70E740481C1C}">
                <a14:useLocalDpi xmlns:a14="http://schemas.microsoft.com/office/drawing/2010/main" val="0"/>
              </a:ext>
            </a:extLst>
          </a:blip>
          <a:srcRect l="5900" t="9787" r="11400" b="-1"/>
          <a:stretch/>
        </p:blipFill>
        <p:spPr>
          <a:xfrm>
            <a:off x="0" y="749808"/>
            <a:ext cx="9144000" cy="6108192"/>
          </a:xfrm>
          <a:prstGeom prst="rect">
            <a:avLst/>
          </a:prstGeom>
        </p:spPr>
      </p:pic>
      <p:sp>
        <p:nvSpPr>
          <p:cNvPr id="5" name="Text Placeholder 4"/>
          <p:cNvSpPr>
            <a:spLocks noGrp="1"/>
          </p:cNvSpPr>
          <p:nvPr>
            <p:ph type="body" sz="quarter" idx="10"/>
          </p:nvPr>
        </p:nvSpPr>
        <p:spPr/>
        <p:txBody>
          <a:bodyPr/>
          <a:lstStyle/>
          <a:p>
            <a:r>
              <a:rPr lang="en-US" dirty="0" smtClean="0"/>
              <a:t>The Babylon Bee</a:t>
            </a:r>
            <a:endParaRPr lang="en-US" dirty="0"/>
          </a:p>
        </p:txBody>
      </p:sp>
    </p:spTree>
    <p:extLst>
      <p:ext uri="{BB962C8B-B14F-4D97-AF65-F5344CB8AC3E}">
        <p14:creationId xmlns:p14="http://schemas.microsoft.com/office/powerpoint/2010/main" val="32881650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52854" y="1828800"/>
            <a:ext cx="7292663" cy="3048000"/>
          </a:xfrm>
        </p:spPr>
        <p:txBody>
          <a:bodyPr/>
          <a:lstStyle/>
          <a:p>
            <a:r>
              <a:rPr lang="en-US" dirty="0" smtClean="0"/>
              <a:t>Clickbait</a:t>
            </a:r>
            <a:endParaRPr lang="en-US" dirty="0"/>
          </a:p>
        </p:txBody>
      </p:sp>
    </p:spTree>
    <p:extLst>
      <p:ext uri="{BB962C8B-B14F-4D97-AF65-F5344CB8AC3E}">
        <p14:creationId xmlns:p14="http://schemas.microsoft.com/office/powerpoint/2010/main" val="3448659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2512" y="1828800"/>
            <a:ext cx="7543005" cy="3048000"/>
          </a:xfrm>
        </p:spPr>
        <p:txBody>
          <a:bodyPr/>
          <a:lstStyle/>
          <a:p>
            <a:r>
              <a:rPr lang="en-US" dirty="0" smtClean="0"/>
              <a:t>Fake News: A history lesson</a:t>
            </a:r>
            <a:endParaRPr lang="en-US" dirty="0"/>
          </a:p>
        </p:txBody>
      </p:sp>
    </p:spTree>
    <p:extLst>
      <p:ext uri="{BB962C8B-B14F-4D97-AF65-F5344CB8AC3E}">
        <p14:creationId xmlns:p14="http://schemas.microsoft.com/office/powerpoint/2010/main" val="2373032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46" y="96410"/>
            <a:ext cx="6690946" cy="6629673"/>
          </a:xfrm>
          <a:prstGeom prst="rect">
            <a:avLst/>
          </a:prstGeom>
        </p:spPr>
      </p:pic>
    </p:spTree>
    <p:extLst>
      <p:ext uri="{BB962C8B-B14F-4D97-AF65-F5344CB8AC3E}">
        <p14:creationId xmlns:p14="http://schemas.microsoft.com/office/powerpoint/2010/main" val="3026458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38" y="164426"/>
            <a:ext cx="4267200" cy="17602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86" y="3859823"/>
            <a:ext cx="8571428" cy="27682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9777" y="1618446"/>
            <a:ext cx="4511551" cy="2076746"/>
          </a:xfrm>
          <a:prstGeom prst="rect">
            <a:avLst/>
          </a:prstGeom>
        </p:spPr>
      </p:pic>
    </p:spTree>
    <p:extLst>
      <p:ext uri="{BB962C8B-B14F-4D97-AF65-F5344CB8AC3E}">
        <p14:creationId xmlns:p14="http://schemas.microsoft.com/office/powerpoint/2010/main" val="4060161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Ads, Advertorials and Native advertising</a:t>
            </a:r>
            <a:endParaRPr lang="en-US" dirty="0"/>
          </a:p>
        </p:txBody>
      </p:sp>
    </p:spTree>
    <p:extLst>
      <p:ext uri="{BB962C8B-B14F-4D97-AF65-F5344CB8AC3E}">
        <p14:creationId xmlns:p14="http://schemas.microsoft.com/office/powerpoint/2010/main" val="41578147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descr="daycares - Google Search - Mozilla Firefox"/>
          <p:cNvPicPr>
            <a:picLocks noChangeAspect="1"/>
          </p:cNvPicPr>
          <p:nvPr/>
        </p:nvPicPr>
        <p:blipFill rotWithShape="1">
          <a:blip r:embed="rId2">
            <a:extLst>
              <a:ext uri="{28A0092B-C50C-407E-A947-70E740481C1C}">
                <a14:useLocalDpi xmlns:a14="http://schemas.microsoft.com/office/drawing/2010/main" val="0"/>
              </a:ext>
            </a:extLst>
          </a:blip>
          <a:srcRect t="10689" r="55673"/>
          <a:stretch/>
        </p:blipFill>
        <p:spPr>
          <a:xfrm>
            <a:off x="-1" y="18910"/>
            <a:ext cx="6223045" cy="6839090"/>
          </a:xfrm>
          <a:prstGeom prst="rect">
            <a:avLst/>
          </a:prstGeom>
        </p:spPr>
      </p:pic>
      <p:sp>
        <p:nvSpPr>
          <p:cNvPr id="4" name="Oval 3"/>
          <p:cNvSpPr/>
          <p:nvPr/>
        </p:nvSpPr>
        <p:spPr>
          <a:xfrm>
            <a:off x="1143000" y="1266092"/>
            <a:ext cx="325315" cy="26377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TextBox 4"/>
          <p:cNvSpPr txBox="1"/>
          <p:nvPr/>
        </p:nvSpPr>
        <p:spPr>
          <a:xfrm>
            <a:off x="6400800" y="606669"/>
            <a:ext cx="2655277" cy="369332"/>
          </a:xfrm>
          <a:prstGeom prst="rect">
            <a:avLst/>
          </a:prstGeom>
          <a:noFill/>
        </p:spPr>
        <p:txBody>
          <a:bodyPr wrap="square" rtlCol="0">
            <a:spAutoFit/>
          </a:bodyPr>
          <a:lstStyle/>
          <a:p>
            <a:r>
              <a:rPr lang="en-US" dirty="0" smtClean="0"/>
              <a:t>Ads </a:t>
            </a:r>
            <a:endParaRPr lang="en-US" dirty="0"/>
          </a:p>
        </p:txBody>
      </p:sp>
    </p:spTree>
    <p:extLst>
      <p:ext uri="{BB962C8B-B14F-4D97-AF65-F5344CB8AC3E}">
        <p14:creationId xmlns:p14="http://schemas.microsoft.com/office/powerpoint/2010/main" val="1678463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Picture 3" descr="best car loans - Google Search - Mozilla Firefox"/>
          <p:cNvPicPr>
            <a:picLocks noChangeAspect="1"/>
          </p:cNvPicPr>
          <p:nvPr/>
        </p:nvPicPr>
        <p:blipFill rotWithShape="1">
          <a:blip r:embed="rId2">
            <a:extLst>
              <a:ext uri="{28A0092B-C50C-407E-A947-70E740481C1C}">
                <a14:useLocalDpi xmlns:a14="http://schemas.microsoft.com/office/drawing/2010/main" val="0"/>
              </a:ext>
            </a:extLst>
          </a:blip>
          <a:srcRect l="7366" t="10159" r="60845" b="4167"/>
          <a:stretch/>
        </p:blipFill>
        <p:spPr>
          <a:xfrm>
            <a:off x="0" y="-1"/>
            <a:ext cx="4642338" cy="6792577"/>
          </a:xfrm>
          <a:prstGeom prst="rect">
            <a:avLst/>
          </a:prstGeom>
        </p:spPr>
      </p:pic>
      <p:pic>
        <p:nvPicPr>
          <p:cNvPr id="5" name="Picture 4" descr="best car loans - Google Search - Mozilla Firefox"/>
          <p:cNvPicPr>
            <a:picLocks noChangeAspect="1"/>
          </p:cNvPicPr>
          <p:nvPr/>
        </p:nvPicPr>
        <p:blipFill rotWithShape="1">
          <a:blip r:embed="rId3">
            <a:extLst>
              <a:ext uri="{28A0092B-C50C-407E-A947-70E740481C1C}">
                <a14:useLocalDpi xmlns:a14="http://schemas.microsoft.com/office/drawing/2010/main" val="0"/>
              </a:ext>
            </a:extLst>
          </a:blip>
          <a:srcRect l="7833" t="13702" r="58835"/>
          <a:stretch/>
        </p:blipFill>
        <p:spPr>
          <a:xfrm>
            <a:off x="4767072" y="79130"/>
            <a:ext cx="4376928" cy="6444761"/>
          </a:xfrm>
          <a:prstGeom prst="rect">
            <a:avLst/>
          </a:prstGeom>
        </p:spPr>
      </p:pic>
    </p:spTree>
    <p:extLst>
      <p:ext uri="{BB962C8B-B14F-4D97-AF65-F5344CB8AC3E}">
        <p14:creationId xmlns:p14="http://schemas.microsoft.com/office/powerpoint/2010/main" val="26972810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445"/>
            <a:ext cx="9144000" cy="6776441"/>
          </a:xfrm>
          <a:prstGeom prst="rect">
            <a:avLst/>
          </a:prstGeom>
        </p:spPr>
      </p:pic>
      <p:sp>
        <p:nvSpPr>
          <p:cNvPr id="5" name="TextBox 4"/>
          <p:cNvSpPr txBox="1"/>
          <p:nvPr/>
        </p:nvSpPr>
        <p:spPr>
          <a:xfrm>
            <a:off x="206619" y="40779"/>
            <a:ext cx="2329962" cy="369332"/>
          </a:xfrm>
          <a:prstGeom prst="rect">
            <a:avLst/>
          </a:prstGeom>
          <a:noFill/>
        </p:spPr>
        <p:txBody>
          <a:bodyPr wrap="square" rtlCol="0">
            <a:spAutoFit/>
          </a:bodyPr>
          <a:lstStyle/>
          <a:p>
            <a:r>
              <a:rPr lang="en-US" dirty="0" smtClean="0"/>
              <a:t>Native Advertising </a:t>
            </a:r>
            <a:endParaRPr lang="en-US" dirty="0"/>
          </a:p>
        </p:txBody>
      </p:sp>
    </p:spTree>
    <p:extLst>
      <p:ext uri="{BB962C8B-B14F-4D97-AF65-F5344CB8AC3E}">
        <p14:creationId xmlns:p14="http://schemas.microsoft.com/office/powerpoint/2010/main" val="5318298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a:xfrm>
            <a:off x="800100" y="70338"/>
            <a:ext cx="6773917" cy="1439408"/>
          </a:xfrm>
        </p:spPr>
        <p:txBody>
          <a:bodyPr/>
          <a:lstStyle/>
          <a:p>
            <a:r>
              <a:rPr lang="en-US" dirty="0"/>
              <a:t>Advertorial </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61646"/>
            <a:ext cx="9075581" cy="5811716"/>
          </a:xfrm>
          <a:prstGeom prst="rect">
            <a:avLst/>
          </a:prstGeom>
        </p:spPr>
      </p:pic>
      <p:sp>
        <p:nvSpPr>
          <p:cNvPr id="6" name="Oval 5"/>
          <p:cNvSpPr/>
          <p:nvPr/>
        </p:nvSpPr>
        <p:spPr>
          <a:xfrm>
            <a:off x="3965331" y="1099038"/>
            <a:ext cx="1239715" cy="641839"/>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837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50569" y="120503"/>
            <a:ext cx="6773917" cy="3048000"/>
          </a:xfrm>
        </p:spPr>
        <p:txBody>
          <a:bodyPr/>
          <a:lstStyle/>
          <a:p>
            <a:r>
              <a:rPr lang="en-US" dirty="0" smtClean="0"/>
              <a:t>Fake Coupons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569" y="1406118"/>
            <a:ext cx="6670964" cy="3721147"/>
          </a:xfrm>
          <a:prstGeom prst="rect">
            <a:avLst/>
          </a:prstGeom>
        </p:spPr>
      </p:pic>
    </p:spTree>
    <p:extLst>
      <p:ext uri="{BB962C8B-B14F-4D97-AF65-F5344CB8AC3E}">
        <p14:creationId xmlns:p14="http://schemas.microsoft.com/office/powerpoint/2010/main" val="9077648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4977" y="1521069"/>
            <a:ext cx="8537331" cy="4249615"/>
          </a:xfrm>
        </p:spPr>
        <p:txBody>
          <a:bodyPr/>
          <a:lstStyle/>
          <a:p>
            <a:r>
              <a:rPr lang="en-US" dirty="0" smtClean="0"/>
              <a:t>It was not posted </a:t>
            </a:r>
            <a:r>
              <a:rPr lang="en-US" dirty="0"/>
              <a:t>by the retailer's </a:t>
            </a:r>
            <a:r>
              <a:rPr lang="en-US" dirty="0" smtClean="0"/>
              <a:t>verified social media account </a:t>
            </a:r>
          </a:p>
          <a:p>
            <a:r>
              <a:rPr lang="en-US" dirty="0" smtClean="0"/>
              <a:t>The referring URL is not the official retailer’s site </a:t>
            </a:r>
          </a:p>
          <a:p>
            <a:r>
              <a:rPr lang="en-US" dirty="0" smtClean="0"/>
              <a:t>The discount is too good</a:t>
            </a:r>
          </a:p>
          <a:p>
            <a:r>
              <a:rPr lang="en-US" dirty="0" smtClean="0"/>
              <a:t>There’s no fine print</a:t>
            </a:r>
          </a:p>
          <a:p>
            <a:r>
              <a:rPr lang="en-US" dirty="0" smtClean="0"/>
              <a:t>They ask you to fill out a survey to get the coupon</a:t>
            </a:r>
          </a:p>
          <a:p>
            <a:r>
              <a:rPr lang="en-US" dirty="0" smtClean="0"/>
              <a:t>They ask for credit </a:t>
            </a:r>
            <a:r>
              <a:rPr lang="en-US" dirty="0"/>
              <a:t>card numbers or banking information on </a:t>
            </a:r>
            <a:r>
              <a:rPr lang="en-US" dirty="0" smtClean="0"/>
              <a:t>those </a:t>
            </a:r>
            <a:r>
              <a:rPr lang="en-US" dirty="0" err="1" smtClean="0"/>
              <a:t>cutomer</a:t>
            </a:r>
            <a:r>
              <a:rPr lang="en-US" dirty="0" smtClean="0"/>
              <a:t> </a:t>
            </a:r>
            <a:r>
              <a:rPr lang="en-US" dirty="0"/>
              <a:t>surveys. </a:t>
            </a:r>
            <a:endParaRPr lang="en-US" dirty="0" smtClean="0"/>
          </a:p>
          <a:p>
            <a:r>
              <a:rPr lang="en-US" dirty="0" smtClean="0"/>
              <a:t>They ask for personal information but don’t have a privacy policy.</a:t>
            </a:r>
            <a:endParaRPr lang="en-US" dirty="0"/>
          </a:p>
        </p:txBody>
      </p:sp>
      <p:sp>
        <p:nvSpPr>
          <p:cNvPr id="3" name="Text Placeholder 2"/>
          <p:cNvSpPr>
            <a:spLocks noGrp="1"/>
          </p:cNvSpPr>
          <p:nvPr>
            <p:ph type="body" sz="quarter" idx="12"/>
          </p:nvPr>
        </p:nvSpPr>
        <p:spPr>
          <a:xfrm>
            <a:off x="439616" y="389392"/>
            <a:ext cx="8027376" cy="797570"/>
          </a:xfrm>
        </p:spPr>
        <p:txBody>
          <a:bodyPr/>
          <a:lstStyle/>
          <a:p>
            <a:r>
              <a:rPr lang="en-US" dirty="0" smtClean="0"/>
              <a:t>Coupons: How to tell it is fake</a:t>
            </a:r>
            <a:endParaRPr lang="en-US" dirty="0"/>
          </a:p>
        </p:txBody>
      </p:sp>
    </p:spTree>
    <p:extLst>
      <p:ext uri="{BB962C8B-B14F-4D97-AF65-F5344CB8AC3E}">
        <p14:creationId xmlns:p14="http://schemas.microsoft.com/office/powerpoint/2010/main" val="13504795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0147" y="26377"/>
            <a:ext cx="8607669" cy="1318846"/>
          </a:xfrm>
        </p:spPr>
        <p:txBody>
          <a:bodyPr/>
          <a:lstStyle/>
          <a:p>
            <a:r>
              <a:rPr lang="en-US" dirty="0" smtClean="0"/>
              <a:t>What’s wrong with this picture?</a:t>
            </a:r>
            <a:endParaRPr lang="en-US" dirty="0"/>
          </a:p>
        </p:txBody>
      </p:sp>
      <p:grpSp>
        <p:nvGrpSpPr>
          <p:cNvPr id="5" name="Group 4"/>
          <p:cNvGrpSpPr/>
          <p:nvPr/>
        </p:nvGrpSpPr>
        <p:grpSpPr>
          <a:xfrm>
            <a:off x="290147" y="791307"/>
            <a:ext cx="7367954" cy="6066693"/>
            <a:chOff x="1872761" y="1378927"/>
            <a:chExt cx="5996354" cy="4902020"/>
          </a:xfrm>
        </p:grpSpPr>
        <p:pic>
          <p:nvPicPr>
            <p:cNvPr id="3" name="Picture 2" descr="kohls coupons facebook mothers day scam - Google Search - Mozilla Firefox"/>
            <p:cNvPicPr>
              <a:picLocks noChangeAspect="1"/>
            </p:cNvPicPr>
            <p:nvPr/>
          </p:nvPicPr>
          <p:blipFill rotWithShape="1">
            <a:blip r:embed="rId2">
              <a:extLst>
                <a:ext uri="{28A0092B-C50C-407E-A947-70E740481C1C}">
                  <a14:useLocalDpi xmlns:a14="http://schemas.microsoft.com/office/drawing/2010/main" val="0"/>
                </a:ext>
              </a:extLst>
            </a:blip>
            <a:srcRect l="13462" t="31490" r="48077" b="10866"/>
            <a:stretch/>
          </p:blipFill>
          <p:spPr>
            <a:xfrm>
              <a:off x="1872761" y="1378927"/>
              <a:ext cx="5996354" cy="4902020"/>
            </a:xfrm>
            <a:prstGeom prst="rect">
              <a:avLst/>
            </a:prstGeom>
            <a:ln>
              <a:solidFill>
                <a:schemeClr val="bg1">
                  <a:lumMod val="50000"/>
                </a:schemeClr>
              </a:solidFill>
            </a:ln>
          </p:spPr>
        </p:pic>
        <p:sp>
          <p:nvSpPr>
            <p:cNvPr id="4" name="Oval 3"/>
            <p:cNvSpPr/>
            <p:nvPr/>
          </p:nvSpPr>
          <p:spPr>
            <a:xfrm>
              <a:off x="6013938" y="4809392"/>
              <a:ext cx="1608993" cy="147155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4210194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01729"/>
          </a:xfrm>
          <a:prstGeom prst="rect">
            <a:avLst/>
          </a:prstGeom>
        </p:spPr>
      </p:pic>
      <p:sp>
        <p:nvSpPr>
          <p:cNvPr id="6" name="Text Placeholder 4"/>
          <p:cNvSpPr txBox="1">
            <a:spLocks/>
          </p:cNvSpPr>
          <p:nvPr/>
        </p:nvSpPr>
        <p:spPr>
          <a:xfrm>
            <a:off x="924323" y="3265054"/>
            <a:ext cx="7442872" cy="1326816"/>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dirty="0" smtClean="0"/>
              <a:t>Fake news is older than you think</a:t>
            </a:r>
            <a:endParaRPr lang="en-US" sz="3600" dirty="0"/>
          </a:p>
        </p:txBody>
      </p:sp>
      <p:sp>
        <p:nvSpPr>
          <p:cNvPr id="2" name="Rectangle 1"/>
          <p:cNvSpPr/>
          <p:nvPr/>
        </p:nvSpPr>
        <p:spPr>
          <a:xfrm>
            <a:off x="5934808" y="6432397"/>
            <a:ext cx="3027707" cy="276999"/>
          </a:xfrm>
          <a:prstGeom prst="rect">
            <a:avLst/>
          </a:prstGeom>
          <a:solidFill>
            <a:schemeClr val="bg1"/>
          </a:solidFill>
        </p:spPr>
        <p:txBody>
          <a:bodyPr wrap="square">
            <a:spAutoFit/>
          </a:bodyPr>
          <a:lstStyle/>
          <a:p>
            <a:r>
              <a:rPr lang="en-US" sz="1200" dirty="0"/>
              <a:t>http://www.rarenewspapers.com</a:t>
            </a:r>
          </a:p>
        </p:txBody>
      </p:sp>
    </p:spTree>
    <p:extLst>
      <p:ext uri="{BB962C8B-B14F-4D97-AF65-F5344CB8AC3E}">
        <p14:creationId xmlns:p14="http://schemas.microsoft.com/office/powerpoint/2010/main" val="15568886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ohls coupons facebook mothers day scam - Google Search - Mozilla Firefox"/>
          <p:cNvPicPr>
            <a:picLocks noChangeAspect="1"/>
          </p:cNvPicPr>
          <p:nvPr/>
        </p:nvPicPr>
        <p:blipFill rotWithShape="1">
          <a:blip r:embed="rId2">
            <a:extLst>
              <a:ext uri="{28A0092B-C50C-407E-A947-70E740481C1C}">
                <a14:useLocalDpi xmlns:a14="http://schemas.microsoft.com/office/drawing/2010/main" val="0"/>
              </a:ext>
            </a:extLst>
          </a:blip>
          <a:srcRect l="13462" t="31490" r="48077" b="10866"/>
          <a:stretch/>
        </p:blipFill>
        <p:spPr>
          <a:xfrm>
            <a:off x="422030" y="0"/>
            <a:ext cx="8080132" cy="6605508"/>
          </a:xfrm>
          <a:prstGeom prst="rect">
            <a:avLst/>
          </a:prstGeom>
          <a:ln>
            <a:solidFill>
              <a:schemeClr val="bg1">
                <a:lumMod val="50000"/>
              </a:schemeClr>
            </a:solidFill>
          </a:ln>
        </p:spPr>
      </p:pic>
      <p:sp>
        <p:nvSpPr>
          <p:cNvPr id="5" name="Oval 4"/>
          <p:cNvSpPr/>
          <p:nvPr/>
        </p:nvSpPr>
        <p:spPr>
          <a:xfrm>
            <a:off x="422030" y="4967654"/>
            <a:ext cx="2576146" cy="120454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p:cNvSpPr/>
          <p:nvPr/>
        </p:nvSpPr>
        <p:spPr>
          <a:xfrm>
            <a:off x="263769" y="817686"/>
            <a:ext cx="4519246" cy="20574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p:cNvSpPr/>
          <p:nvPr/>
        </p:nvSpPr>
        <p:spPr>
          <a:xfrm>
            <a:off x="6084277" y="4554415"/>
            <a:ext cx="2136531" cy="2059203"/>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7"/>
          <p:cNvSpPr/>
          <p:nvPr/>
        </p:nvSpPr>
        <p:spPr>
          <a:xfrm>
            <a:off x="6761285" y="1784838"/>
            <a:ext cx="1266092" cy="65942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642833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27" y="61947"/>
            <a:ext cx="8386396" cy="5533292"/>
          </a:xfrm>
          <a:prstGeom prst="rect">
            <a:avLst/>
          </a:prstGeom>
        </p:spPr>
      </p:pic>
    </p:spTree>
    <p:extLst>
      <p:ext uri="{BB962C8B-B14F-4D97-AF65-F5344CB8AC3E}">
        <p14:creationId xmlns:p14="http://schemas.microsoft.com/office/powerpoint/2010/main" val="38027798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75" t="-263" r="12766"/>
          <a:stretch/>
        </p:blipFill>
        <p:spPr>
          <a:xfrm>
            <a:off x="293213" y="1183483"/>
            <a:ext cx="8588531" cy="5274023"/>
          </a:xfrm>
          <a:prstGeom prst="rect">
            <a:avLst/>
          </a:prstGeom>
        </p:spPr>
      </p:pic>
      <p:sp>
        <p:nvSpPr>
          <p:cNvPr id="3" name="Text Placeholder 2"/>
          <p:cNvSpPr>
            <a:spLocks noGrp="1"/>
          </p:cNvSpPr>
          <p:nvPr>
            <p:ph type="body" sz="quarter" idx="10"/>
          </p:nvPr>
        </p:nvSpPr>
        <p:spPr>
          <a:xfrm>
            <a:off x="531628" y="226828"/>
            <a:ext cx="7883247" cy="538716"/>
          </a:xfrm>
        </p:spPr>
        <p:txBody>
          <a:bodyPr/>
          <a:lstStyle/>
          <a:p>
            <a:r>
              <a:rPr lang="en-US" dirty="0" smtClean="0"/>
              <a:t>Fake Surveys and Giveaways</a:t>
            </a:r>
            <a:endParaRPr lang="en-US" dirty="0"/>
          </a:p>
        </p:txBody>
      </p:sp>
    </p:spTree>
    <p:extLst>
      <p:ext uri="{BB962C8B-B14F-4D97-AF65-F5344CB8AC3E}">
        <p14:creationId xmlns:p14="http://schemas.microsoft.com/office/powerpoint/2010/main" val="6098064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0823" y="1477109"/>
            <a:ext cx="7851165" cy="4618892"/>
          </a:xfrm>
        </p:spPr>
        <p:txBody>
          <a:bodyPr/>
          <a:lstStyle/>
          <a:p>
            <a:r>
              <a:rPr lang="en-US" dirty="0"/>
              <a:t>Punctuation or extra words in the name</a:t>
            </a:r>
            <a:r>
              <a:rPr lang="en-US" dirty="0" smtClean="0"/>
              <a:t>.</a:t>
            </a:r>
          </a:p>
          <a:p>
            <a:r>
              <a:rPr lang="en-US" dirty="0"/>
              <a:t>Off brand</a:t>
            </a:r>
          </a:p>
          <a:p>
            <a:pPr lvl="1"/>
            <a:r>
              <a:rPr lang="en-US" dirty="0" smtClean="0"/>
              <a:t>Low quality photos</a:t>
            </a:r>
          </a:p>
          <a:p>
            <a:pPr lvl="1"/>
            <a:r>
              <a:rPr lang="en-US" dirty="0" smtClean="0"/>
              <a:t>Unprofessional language (bad grammar, misspellings, etc.).</a:t>
            </a:r>
          </a:p>
          <a:p>
            <a:r>
              <a:rPr lang="en-US" dirty="0" smtClean="0"/>
              <a:t>No fine print</a:t>
            </a:r>
          </a:p>
          <a:p>
            <a:r>
              <a:rPr lang="en-US" dirty="0" smtClean="0"/>
              <a:t>It’s too good to be true</a:t>
            </a:r>
          </a:p>
          <a:p>
            <a:r>
              <a:rPr lang="en-US" dirty="0" smtClean="0"/>
              <a:t>It requires you to like, share or comment on the post to get your prize (against Facebook’s policies) </a:t>
            </a:r>
            <a:endParaRPr lang="en-US" dirty="0"/>
          </a:p>
        </p:txBody>
      </p:sp>
      <p:sp>
        <p:nvSpPr>
          <p:cNvPr id="3" name="Text Placeholder 2"/>
          <p:cNvSpPr>
            <a:spLocks noGrp="1"/>
          </p:cNvSpPr>
          <p:nvPr>
            <p:ph type="body" sz="quarter" idx="12"/>
          </p:nvPr>
        </p:nvSpPr>
        <p:spPr>
          <a:xfrm>
            <a:off x="281354" y="213546"/>
            <a:ext cx="8607669" cy="753608"/>
          </a:xfrm>
        </p:spPr>
        <p:txBody>
          <a:bodyPr/>
          <a:lstStyle/>
          <a:p>
            <a:r>
              <a:rPr lang="en-US" dirty="0" smtClean="0"/>
              <a:t>How to tell a fake giveaway</a:t>
            </a:r>
            <a:endParaRPr lang="en-US" dirty="0"/>
          </a:p>
        </p:txBody>
      </p:sp>
    </p:spTree>
    <p:extLst>
      <p:ext uri="{BB962C8B-B14F-4D97-AF65-F5344CB8AC3E}">
        <p14:creationId xmlns:p14="http://schemas.microsoft.com/office/powerpoint/2010/main" val="8583923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grpSp>
        <p:nvGrpSpPr>
          <p:cNvPr id="6" name="Group 5"/>
          <p:cNvGrpSpPr/>
          <p:nvPr/>
        </p:nvGrpSpPr>
        <p:grpSpPr>
          <a:xfrm>
            <a:off x="953062" y="167055"/>
            <a:ext cx="7518942" cy="6603022"/>
            <a:chOff x="953062" y="167055"/>
            <a:chExt cx="7518942" cy="6603022"/>
          </a:xfrm>
        </p:grpSpPr>
        <p:pic>
          <p:nvPicPr>
            <p:cNvPr id="4" name="Picture 3" descr="Delta - Home - Mozilla Firefox"/>
            <p:cNvPicPr>
              <a:picLocks noChangeAspect="1"/>
            </p:cNvPicPr>
            <p:nvPr/>
          </p:nvPicPr>
          <p:blipFill rotWithShape="1">
            <a:blip r:embed="rId2">
              <a:extLst>
                <a:ext uri="{28A0092B-C50C-407E-A947-70E740481C1C}">
                  <a14:useLocalDpi xmlns:a14="http://schemas.microsoft.com/office/drawing/2010/main" val="0"/>
                </a:ext>
              </a:extLst>
            </a:blip>
            <a:srcRect l="17308" t="14391" r="29519"/>
            <a:stretch/>
          </p:blipFill>
          <p:spPr>
            <a:xfrm>
              <a:off x="953062" y="167055"/>
              <a:ext cx="7518942" cy="6603022"/>
            </a:xfrm>
            <a:prstGeom prst="rect">
              <a:avLst/>
            </a:prstGeom>
          </p:spPr>
        </p:pic>
        <p:sp>
          <p:nvSpPr>
            <p:cNvPr id="5" name="Rectangle 4"/>
            <p:cNvSpPr/>
            <p:nvPr/>
          </p:nvSpPr>
          <p:spPr>
            <a:xfrm>
              <a:off x="6603023" y="3974123"/>
              <a:ext cx="817685" cy="14946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3" name="TextBox 2"/>
          <p:cNvSpPr txBox="1"/>
          <p:nvPr/>
        </p:nvSpPr>
        <p:spPr>
          <a:xfrm>
            <a:off x="2568062" y="222183"/>
            <a:ext cx="4288942" cy="4001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680"/>
                </a:solidFill>
                <a:effectLst/>
                <a:uLnTx/>
                <a:uFillTx/>
                <a:latin typeface="Century Gothic"/>
                <a:ea typeface="+mn-ea"/>
                <a:cs typeface="+mn-cs"/>
              </a:rPr>
              <a:t>Delta’s official Facebook page</a:t>
            </a:r>
            <a:endParaRPr kumimoji="0" lang="en-US" sz="2000" b="0" i="0" u="none" strike="noStrike" kern="1200" cap="none" spc="0" normalizeH="0" baseline="0" noProof="0" dirty="0">
              <a:ln>
                <a:noFill/>
              </a:ln>
              <a:solidFill>
                <a:srgbClr val="007680"/>
              </a:solidFill>
              <a:effectLst/>
              <a:uLnTx/>
              <a:uFillTx/>
              <a:latin typeface="Century Gothic"/>
              <a:ea typeface="+mn-ea"/>
              <a:cs typeface="+mn-cs"/>
            </a:endParaRPr>
          </a:p>
        </p:txBody>
      </p:sp>
      <p:sp>
        <p:nvSpPr>
          <p:cNvPr id="7" name="Oval 6"/>
          <p:cNvSpPr/>
          <p:nvPr/>
        </p:nvSpPr>
        <p:spPr>
          <a:xfrm>
            <a:off x="777922" y="1351128"/>
            <a:ext cx="1446663" cy="7915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990423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smtClean="0"/>
              <a:t>Typosquatting</a:t>
            </a:r>
            <a:r>
              <a:rPr lang="en-US" dirty="0" smtClean="0"/>
              <a:t> </a:t>
            </a:r>
            <a:endParaRPr lang="en-US" dirty="0"/>
          </a:p>
        </p:txBody>
      </p:sp>
    </p:spTree>
    <p:extLst>
      <p:ext uri="{BB962C8B-B14F-4D97-AF65-F5344CB8AC3E}">
        <p14:creationId xmlns:p14="http://schemas.microsoft.com/office/powerpoint/2010/main" val="16608937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7721" y="4971317"/>
            <a:ext cx="6910388" cy="1704975"/>
          </a:xfrm>
        </p:spPr>
        <p:txBody>
          <a:bodyPr/>
          <a:lstStyle/>
          <a:p>
            <a:r>
              <a:rPr lang="en-US" dirty="0"/>
              <a:t>mimic official sites/sources </a:t>
            </a:r>
            <a:endParaRPr lang="en-US" dirty="0" smtClean="0"/>
          </a:p>
          <a:p>
            <a:r>
              <a:rPr lang="en-US" dirty="0" smtClean="0"/>
              <a:t>URL hijacking</a:t>
            </a:r>
          </a:p>
          <a:p>
            <a:r>
              <a:rPr lang="en-US" dirty="0" smtClean="0"/>
              <a:t>Using .com instead of .org or .</a:t>
            </a:r>
            <a:r>
              <a:rPr lang="en-US" dirty="0" err="1" smtClean="0"/>
              <a:t>edu</a:t>
            </a:r>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08" y="637442"/>
            <a:ext cx="7315200" cy="4333875"/>
          </a:xfrm>
          <a:prstGeom prst="rect">
            <a:avLst/>
          </a:prstGeom>
        </p:spPr>
      </p:pic>
      <p:sp>
        <p:nvSpPr>
          <p:cNvPr id="3" name="Text Placeholder 2"/>
          <p:cNvSpPr>
            <a:spLocks noGrp="1"/>
          </p:cNvSpPr>
          <p:nvPr>
            <p:ph type="body" sz="quarter" idx="12"/>
          </p:nvPr>
        </p:nvSpPr>
        <p:spPr>
          <a:xfrm>
            <a:off x="595957" y="246185"/>
            <a:ext cx="6773917" cy="782515"/>
          </a:xfrm>
        </p:spPr>
        <p:txBody>
          <a:bodyPr/>
          <a:lstStyle/>
          <a:p>
            <a:r>
              <a:rPr lang="en-US" dirty="0" err="1"/>
              <a:t>Typosquatting</a:t>
            </a:r>
            <a:endParaRPr lang="en-US" dirty="0"/>
          </a:p>
        </p:txBody>
      </p:sp>
    </p:spTree>
    <p:extLst>
      <p:ext uri="{BB962C8B-B14F-4D97-AF65-F5344CB8AC3E}">
        <p14:creationId xmlns:p14="http://schemas.microsoft.com/office/powerpoint/2010/main" val="30566079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US" dirty="0"/>
          </a:p>
        </p:txBody>
      </p:sp>
      <p:sp>
        <p:nvSpPr>
          <p:cNvPr id="3" name="Text Placeholder 2"/>
          <p:cNvSpPr>
            <a:spLocks noGrp="1"/>
          </p:cNvSpPr>
          <p:nvPr>
            <p:ph type="body" sz="quarter" idx="12"/>
          </p:nvPr>
        </p:nvSpPr>
        <p:spPr/>
        <p:txBody>
          <a:bodyPr/>
          <a:lstStyle/>
          <a:p>
            <a:r>
              <a:rPr lang="en-US" smtClean="0"/>
              <a:t>Fake Surveys and Giveaways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012" r="12766"/>
          <a:stretch/>
        </p:blipFill>
        <p:spPr>
          <a:xfrm>
            <a:off x="-9159" y="206796"/>
            <a:ext cx="8291147" cy="4613700"/>
          </a:xfrm>
          <a:prstGeom prst="rect">
            <a:avLst/>
          </a:prstGeom>
        </p:spPr>
      </p:pic>
      <p:sp>
        <p:nvSpPr>
          <p:cNvPr id="5" name="Text Placeholder 7"/>
          <p:cNvSpPr txBox="1">
            <a:spLocks/>
          </p:cNvSpPr>
          <p:nvPr/>
        </p:nvSpPr>
        <p:spPr>
          <a:xfrm>
            <a:off x="602242" y="5313406"/>
            <a:ext cx="6910388" cy="1205024"/>
          </a:xfrm>
          <a:prstGeom prst="rect">
            <a:avLst/>
          </a:prstGeom>
        </p:spPr>
        <p:txBody>
          <a:bodyPr vert="horz"/>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rgbClr val="007680"/>
                </a:solidFill>
                <a:effectLst/>
                <a:uLnTx/>
                <a:uFillTx/>
                <a:latin typeface="Century Gothic"/>
                <a:ea typeface="+mn-ea"/>
                <a:cs typeface="+mn-cs"/>
              </a:rPr>
              <a:t>How do we know it is fake?</a:t>
            </a:r>
            <a:endParaRPr kumimoji="0" lang="en-US" sz="2400" b="0" i="0" u="none" strike="noStrike" kern="1200" cap="none" spc="0" normalizeH="0" baseline="0" noProof="0" dirty="0">
              <a:ln>
                <a:noFill/>
              </a:ln>
              <a:solidFill>
                <a:srgbClr val="007680"/>
              </a:solidFill>
              <a:effectLst/>
              <a:uLnTx/>
              <a:uFillTx/>
              <a:latin typeface="Century Gothic"/>
              <a:ea typeface="+mn-ea"/>
              <a:cs typeface="+mn-cs"/>
            </a:endParaRPr>
          </a:p>
        </p:txBody>
      </p:sp>
    </p:spTree>
    <p:extLst>
      <p:ext uri="{BB962C8B-B14F-4D97-AF65-F5344CB8AC3E}">
        <p14:creationId xmlns:p14="http://schemas.microsoft.com/office/powerpoint/2010/main" val="1517436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8408" y="1828800"/>
            <a:ext cx="8326315" cy="3048000"/>
          </a:xfrm>
        </p:spPr>
        <p:txBody>
          <a:bodyPr/>
          <a:lstStyle/>
          <a:p>
            <a:endParaRPr lang="en-US" dirty="0" smtClean="0"/>
          </a:p>
          <a:p>
            <a:r>
              <a:rPr lang="en-US" dirty="0" smtClean="0"/>
              <a:t>Twitter bots and fake accounts </a:t>
            </a:r>
            <a:endParaRPr lang="en-US" dirty="0"/>
          </a:p>
        </p:txBody>
      </p:sp>
    </p:spTree>
    <p:extLst>
      <p:ext uri="{BB962C8B-B14F-4D97-AF65-F5344CB8AC3E}">
        <p14:creationId xmlns:p14="http://schemas.microsoft.com/office/powerpoint/2010/main" val="39536947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3082" y="1490139"/>
            <a:ext cx="7965465" cy="4346331"/>
          </a:xfrm>
        </p:spPr>
        <p:txBody>
          <a:bodyPr/>
          <a:lstStyle/>
          <a:p>
            <a:r>
              <a:rPr lang="en-US" dirty="0" smtClean="0"/>
              <a:t>Not a lot of personal </a:t>
            </a:r>
            <a:r>
              <a:rPr lang="en-US" dirty="0"/>
              <a:t>information </a:t>
            </a:r>
            <a:r>
              <a:rPr lang="en-US" dirty="0" smtClean="0"/>
              <a:t>in the profile</a:t>
            </a:r>
          </a:p>
          <a:p>
            <a:r>
              <a:rPr lang="en-US" dirty="0" smtClean="0"/>
              <a:t>Profile picture is </a:t>
            </a:r>
            <a:r>
              <a:rPr lang="en-US" dirty="0"/>
              <a:t>an </a:t>
            </a:r>
            <a:r>
              <a:rPr lang="en-US" dirty="0" smtClean="0"/>
              <a:t>avatar/cartoon</a:t>
            </a:r>
          </a:p>
          <a:p>
            <a:r>
              <a:rPr lang="en-US" dirty="0" smtClean="0"/>
              <a:t>Or is stolen/duplicated across different profiles</a:t>
            </a:r>
          </a:p>
          <a:p>
            <a:pPr lvl="1"/>
            <a:r>
              <a:rPr lang="en-US" dirty="0" smtClean="0"/>
              <a:t>Do a reverse image search</a:t>
            </a:r>
          </a:p>
          <a:p>
            <a:r>
              <a:rPr lang="en-US" dirty="0" smtClean="0"/>
              <a:t>And only </a:t>
            </a:r>
            <a:r>
              <a:rPr lang="en-US" dirty="0"/>
              <a:t>have </a:t>
            </a:r>
            <a:r>
              <a:rPr lang="en-US" dirty="0" smtClean="0"/>
              <a:t>that one </a:t>
            </a:r>
            <a:r>
              <a:rPr lang="en-US" dirty="0"/>
              <a:t>photo</a:t>
            </a:r>
          </a:p>
          <a:p>
            <a:r>
              <a:rPr lang="en-US" dirty="0" smtClean="0"/>
              <a:t>Name on profile is backwards or a jumble</a:t>
            </a:r>
          </a:p>
          <a:p>
            <a:r>
              <a:rPr lang="en-US" dirty="0" smtClean="0"/>
              <a:t>Same picture belongs to many profiles  </a:t>
            </a:r>
          </a:p>
          <a:p>
            <a:endParaRPr lang="en-US" dirty="0" smtClean="0"/>
          </a:p>
          <a:p>
            <a:pPr lvl="1"/>
            <a:endParaRPr lang="en-US" dirty="0"/>
          </a:p>
          <a:p>
            <a:pPr lvl="1"/>
            <a:endParaRPr lang="en-US" dirty="0"/>
          </a:p>
          <a:p>
            <a:pPr lvl="1"/>
            <a:endParaRPr lang="en-US" dirty="0"/>
          </a:p>
        </p:txBody>
      </p:sp>
      <p:sp>
        <p:nvSpPr>
          <p:cNvPr id="3" name="Text Placeholder 2"/>
          <p:cNvSpPr>
            <a:spLocks noGrp="1"/>
          </p:cNvSpPr>
          <p:nvPr>
            <p:ph type="body" sz="quarter" idx="12"/>
          </p:nvPr>
        </p:nvSpPr>
        <p:spPr>
          <a:xfrm>
            <a:off x="114300" y="166738"/>
            <a:ext cx="9108831" cy="771193"/>
          </a:xfrm>
        </p:spPr>
        <p:txBody>
          <a:bodyPr/>
          <a:lstStyle/>
          <a:p>
            <a:r>
              <a:rPr lang="en-US" dirty="0"/>
              <a:t>How to </a:t>
            </a:r>
            <a:r>
              <a:rPr lang="en-US" dirty="0" smtClean="0"/>
              <a:t>spot a bot or fake account </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631" y="4633546"/>
            <a:ext cx="4848958" cy="2031024"/>
          </a:xfrm>
          <a:prstGeom prst="rect">
            <a:avLst/>
          </a:prstGeom>
        </p:spPr>
      </p:pic>
    </p:spTree>
    <p:extLst>
      <p:ext uri="{BB962C8B-B14F-4D97-AF65-F5344CB8AC3E}">
        <p14:creationId xmlns:p14="http://schemas.microsoft.com/office/powerpoint/2010/main" val="3984187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2"/>
          </p:nvPr>
        </p:nvSpPr>
        <p:spPr>
          <a:xfrm>
            <a:off x="1987105" y="4127252"/>
            <a:ext cx="6294883" cy="1778112"/>
          </a:xfrm>
          <a:solidFill>
            <a:schemeClr val="bg1"/>
          </a:solidFill>
        </p:spPr>
        <p:txBody>
          <a:bodyPr/>
          <a:lstStyle/>
          <a:p>
            <a:r>
              <a:rPr lang="en-US" dirty="0" smtClean="0"/>
              <a:t>“You </a:t>
            </a:r>
            <a:r>
              <a:rPr lang="en-US" dirty="0"/>
              <a:t>furnish the pictures</a:t>
            </a:r>
            <a:r>
              <a:rPr lang="en-US" dirty="0" smtClean="0"/>
              <a:t>,</a:t>
            </a:r>
          </a:p>
          <a:p>
            <a:r>
              <a:rPr lang="en-US" dirty="0" smtClean="0"/>
              <a:t>and </a:t>
            </a:r>
            <a:r>
              <a:rPr lang="en-US" dirty="0"/>
              <a:t>I’ll furnish the war</a:t>
            </a:r>
            <a:r>
              <a:rPr lang="en-US" dirty="0" smtClean="0"/>
              <a:t>.”</a:t>
            </a:r>
            <a:endParaRPr lang="en-US" dirty="0"/>
          </a:p>
          <a:p>
            <a:endParaRPr lang="en-US" dirty="0"/>
          </a:p>
        </p:txBody>
      </p:sp>
      <p:sp>
        <p:nvSpPr>
          <p:cNvPr id="7" name="Text Placeholder 1"/>
          <p:cNvSpPr txBox="1">
            <a:spLocks/>
          </p:cNvSpPr>
          <p:nvPr/>
        </p:nvSpPr>
        <p:spPr>
          <a:xfrm>
            <a:off x="712179" y="2092569"/>
            <a:ext cx="8044960" cy="3048000"/>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Rectangle 1"/>
          <p:cNvSpPr/>
          <p:nvPr/>
        </p:nvSpPr>
        <p:spPr>
          <a:xfrm>
            <a:off x="6050129" y="6399320"/>
            <a:ext cx="2956259" cy="369332"/>
          </a:xfrm>
          <a:prstGeom prst="rect">
            <a:avLst/>
          </a:prstGeom>
          <a:solidFill>
            <a:schemeClr val="tx1"/>
          </a:solidFill>
        </p:spPr>
        <p:txBody>
          <a:bodyPr wrap="none">
            <a:spAutoFit/>
          </a:bodyPr>
          <a:lstStyle/>
          <a:p>
            <a:r>
              <a:rPr lang="en-US" dirty="0">
                <a:solidFill>
                  <a:sysClr val="windowText" lastClr="000000"/>
                </a:solidFill>
              </a:rPr>
              <a:t>via</a:t>
            </a:r>
            <a:r>
              <a:rPr lang="en-US" dirty="0"/>
              <a:t> </a:t>
            </a:r>
            <a:r>
              <a:rPr lang="en-US" dirty="0">
                <a:solidFill>
                  <a:srgbClr val="002060"/>
                </a:solidFill>
                <a:hlinkClick r:id="rId3"/>
              </a:rPr>
              <a:t>Wikimedia Commons</a:t>
            </a:r>
            <a:endParaRPr lang="en-US" dirty="0">
              <a:solidFill>
                <a:srgbClr val="002060"/>
              </a:solidFill>
            </a:endParaRPr>
          </a:p>
        </p:txBody>
      </p:sp>
    </p:spTree>
    <p:extLst>
      <p:ext uri="{BB962C8B-B14F-4D97-AF65-F5344CB8AC3E}">
        <p14:creationId xmlns:p14="http://schemas.microsoft.com/office/powerpoint/2010/main" val="31783318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60483" y="1630816"/>
            <a:ext cx="7965465" cy="4346331"/>
          </a:xfrm>
        </p:spPr>
        <p:txBody>
          <a:bodyPr/>
          <a:lstStyle/>
          <a:p>
            <a:r>
              <a:rPr lang="en-US" dirty="0" smtClean="0"/>
              <a:t>Have thousands of friends/followers or a small handful </a:t>
            </a:r>
          </a:p>
          <a:p>
            <a:r>
              <a:rPr lang="en-US" dirty="0" smtClean="0"/>
              <a:t>Too </a:t>
            </a:r>
            <a:r>
              <a:rPr lang="en-US" dirty="0"/>
              <a:t>many posts a day (close to or over 100)</a:t>
            </a:r>
          </a:p>
          <a:p>
            <a:r>
              <a:rPr lang="en-US" dirty="0"/>
              <a:t>Lots of retweets and direct shares (without any added commentary)</a:t>
            </a:r>
          </a:p>
          <a:p>
            <a:r>
              <a:rPr lang="en-US" dirty="0" smtClean="0"/>
              <a:t>Few </a:t>
            </a:r>
            <a:r>
              <a:rPr lang="en-US" dirty="0"/>
              <a:t>or no original posts</a:t>
            </a:r>
          </a:p>
          <a:p>
            <a:r>
              <a:rPr lang="en-US" dirty="0"/>
              <a:t>Belongs to thousands of </a:t>
            </a:r>
            <a:r>
              <a:rPr lang="en-US" dirty="0" smtClean="0"/>
              <a:t>commercial groups from </a:t>
            </a:r>
            <a:r>
              <a:rPr lang="en-US" dirty="0"/>
              <a:t>all over the </a:t>
            </a:r>
            <a:r>
              <a:rPr lang="en-US" dirty="0" smtClean="0"/>
              <a:t>world</a:t>
            </a:r>
          </a:p>
          <a:p>
            <a:r>
              <a:rPr lang="en-US" dirty="0" smtClean="0"/>
              <a:t>They don’t reply to direct messages</a:t>
            </a:r>
          </a:p>
          <a:p>
            <a:endParaRPr lang="en-US" dirty="0" smtClean="0"/>
          </a:p>
          <a:p>
            <a:endParaRPr lang="en-US" dirty="0" smtClean="0"/>
          </a:p>
          <a:p>
            <a:pPr lvl="1"/>
            <a:endParaRPr lang="en-US" dirty="0"/>
          </a:p>
          <a:p>
            <a:pPr lvl="1"/>
            <a:endParaRPr lang="en-US" dirty="0"/>
          </a:p>
          <a:p>
            <a:pPr lvl="1"/>
            <a:endParaRPr lang="en-US" dirty="0"/>
          </a:p>
        </p:txBody>
      </p:sp>
      <p:sp>
        <p:nvSpPr>
          <p:cNvPr id="3" name="Text Placeholder 2"/>
          <p:cNvSpPr>
            <a:spLocks noGrp="1"/>
          </p:cNvSpPr>
          <p:nvPr>
            <p:ph type="body" sz="quarter" idx="12"/>
          </p:nvPr>
        </p:nvSpPr>
        <p:spPr>
          <a:xfrm>
            <a:off x="114300" y="166738"/>
            <a:ext cx="9108831" cy="771193"/>
          </a:xfrm>
        </p:spPr>
        <p:txBody>
          <a:bodyPr/>
          <a:lstStyle/>
          <a:p>
            <a:r>
              <a:rPr lang="en-US" dirty="0"/>
              <a:t>How to </a:t>
            </a:r>
            <a:r>
              <a:rPr lang="en-US" dirty="0" smtClean="0"/>
              <a:t>spot a bot or fake account </a:t>
            </a:r>
            <a:endParaRPr lang="en-US" dirty="0"/>
          </a:p>
        </p:txBody>
      </p:sp>
    </p:spTree>
    <p:extLst>
      <p:ext uri="{BB962C8B-B14F-4D97-AF65-F5344CB8AC3E}">
        <p14:creationId xmlns:p14="http://schemas.microsoft.com/office/powerpoint/2010/main" val="29702231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normAutofit/>
          </a:bodyPr>
          <a:lstStyle/>
          <a:p>
            <a:r>
              <a:rPr lang="en-US" dirty="0" smtClean="0"/>
              <a:t>Fake videos and websites</a:t>
            </a:r>
          </a:p>
          <a:p>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8316818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55898" y="5006365"/>
            <a:ext cx="6910388" cy="1183420"/>
          </a:xfrm>
        </p:spPr>
        <p:txBody>
          <a:bodyPr/>
          <a:lstStyle/>
          <a:p>
            <a:pPr marL="0" indent="0">
              <a:buNone/>
            </a:pPr>
            <a:r>
              <a:rPr lang="en-US" dirty="0" smtClean="0"/>
              <a:t>“</a:t>
            </a:r>
            <a:r>
              <a:rPr lang="en-US" dirty="0"/>
              <a:t>Breaking News” from Radiolab</a:t>
            </a:r>
          </a:p>
          <a:p>
            <a:pPr marL="0" indent="0">
              <a:buNone/>
            </a:pPr>
            <a:endParaRPr lang="en-US" dirty="0"/>
          </a:p>
        </p:txBody>
      </p:sp>
      <p:sp>
        <p:nvSpPr>
          <p:cNvPr id="3" name="Text Placeholder 2"/>
          <p:cNvSpPr>
            <a:spLocks noGrp="1"/>
          </p:cNvSpPr>
          <p:nvPr>
            <p:ph type="body" sz="quarter" idx="12"/>
          </p:nvPr>
        </p:nvSpPr>
        <p:spPr>
          <a:xfrm>
            <a:off x="492369" y="149469"/>
            <a:ext cx="6773917" cy="1439408"/>
          </a:xfrm>
        </p:spPr>
        <p:txBody>
          <a:bodyPr/>
          <a:lstStyle/>
          <a:p>
            <a:r>
              <a:rPr lang="en-US" dirty="0" smtClean="0"/>
              <a:t>Fake videos</a:t>
            </a:r>
            <a:endParaRPr lang="en-US" dirty="0"/>
          </a:p>
        </p:txBody>
      </p:sp>
      <p:pic>
        <p:nvPicPr>
          <p:cNvPr id="4" name="vprETB4dzNE"/>
          <p:cNvPicPr>
            <a:picLocks noRot="1" noChangeAspect="1"/>
          </p:cNvPicPr>
          <p:nvPr>
            <a:videoFile r:link="rId1"/>
          </p:nvPr>
        </p:nvPicPr>
        <p:blipFill>
          <a:blip r:embed="rId4"/>
          <a:stretch>
            <a:fillRect/>
          </a:stretch>
        </p:blipFill>
        <p:spPr>
          <a:xfrm>
            <a:off x="1371600" y="1339392"/>
            <a:ext cx="5565531" cy="3130611"/>
          </a:xfrm>
          <a:prstGeom prst="rect">
            <a:avLst/>
          </a:prstGeom>
        </p:spPr>
      </p:pic>
    </p:spTree>
    <p:extLst>
      <p:ext uri="{BB962C8B-B14F-4D97-AF65-F5344CB8AC3E}">
        <p14:creationId xmlns:p14="http://schemas.microsoft.com/office/powerpoint/2010/main" val="806016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16523" y="1635370"/>
            <a:ext cx="7842372" cy="3704492"/>
          </a:xfrm>
        </p:spPr>
        <p:txBody>
          <a:bodyPr/>
          <a:lstStyle/>
          <a:p>
            <a:r>
              <a:rPr lang="en-US" dirty="0" smtClean="0"/>
              <a:t>Does </a:t>
            </a:r>
            <a:r>
              <a:rPr lang="en-US" dirty="0"/>
              <a:t>the video flicker</a:t>
            </a:r>
            <a:r>
              <a:rPr lang="en-US" dirty="0" smtClean="0"/>
              <a:t>?</a:t>
            </a:r>
          </a:p>
          <a:p>
            <a:r>
              <a:rPr lang="en-US" dirty="0" smtClean="0"/>
              <a:t>Is </a:t>
            </a:r>
            <a:r>
              <a:rPr lang="en-US" dirty="0"/>
              <a:t>it a very short clip</a:t>
            </a:r>
            <a:r>
              <a:rPr lang="en-US" dirty="0" smtClean="0"/>
              <a:t>?</a:t>
            </a:r>
          </a:p>
          <a:p>
            <a:r>
              <a:rPr lang="en-US" dirty="0" smtClean="0"/>
              <a:t>Does </a:t>
            </a:r>
            <a:r>
              <a:rPr lang="en-US" dirty="0"/>
              <a:t>something seem off</a:t>
            </a:r>
            <a:r>
              <a:rPr lang="en-US" dirty="0" smtClean="0"/>
              <a:t>? D</a:t>
            </a:r>
          </a:p>
          <a:p>
            <a:r>
              <a:rPr lang="en-US" dirty="0" smtClean="0"/>
              <a:t>Does the mouth movements match the words? </a:t>
            </a:r>
            <a:endParaRPr lang="en-US" dirty="0" smtClean="0"/>
          </a:p>
          <a:p>
            <a:r>
              <a:rPr lang="en-US" dirty="0" smtClean="0"/>
              <a:t>Use the same tactics we have discussed for other possible fake </a:t>
            </a:r>
            <a:r>
              <a:rPr lang="en-US" dirty="0" smtClean="0"/>
              <a:t>items</a:t>
            </a:r>
            <a:endParaRPr lang="en-US" dirty="0" smtClean="0"/>
          </a:p>
          <a:p>
            <a:pPr lvl="1"/>
            <a:r>
              <a:rPr lang="en-US" dirty="0" smtClean="0"/>
              <a:t>Where </a:t>
            </a:r>
            <a:r>
              <a:rPr lang="en-US" dirty="0"/>
              <a:t>did this come from? </a:t>
            </a:r>
            <a:endParaRPr lang="en-US" dirty="0" smtClean="0"/>
          </a:p>
          <a:p>
            <a:pPr lvl="1"/>
            <a:r>
              <a:rPr lang="en-US" dirty="0" smtClean="0"/>
              <a:t>Who made it?</a:t>
            </a:r>
          </a:p>
          <a:p>
            <a:pPr lvl="1"/>
            <a:r>
              <a:rPr lang="en-US" dirty="0" smtClean="0"/>
              <a:t>Does </a:t>
            </a:r>
            <a:r>
              <a:rPr lang="en-US" dirty="0"/>
              <a:t>this actually make sense</a:t>
            </a:r>
            <a:r>
              <a:rPr lang="en-US" dirty="0" smtClean="0"/>
              <a:t>?</a:t>
            </a:r>
          </a:p>
          <a:p>
            <a:pPr lvl="1"/>
            <a:r>
              <a:rPr lang="en-US" dirty="0" smtClean="0"/>
              <a:t>Compare the images in the video to other sources </a:t>
            </a:r>
          </a:p>
          <a:p>
            <a:pPr lvl="1"/>
            <a:endParaRPr lang="en-US" dirty="0"/>
          </a:p>
        </p:txBody>
      </p:sp>
      <p:sp>
        <p:nvSpPr>
          <p:cNvPr id="3" name="Text Placeholder 2"/>
          <p:cNvSpPr>
            <a:spLocks noGrp="1"/>
          </p:cNvSpPr>
          <p:nvPr>
            <p:ph type="body" sz="quarter" idx="12"/>
          </p:nvPr>
        </p:nvSpPr>
        <p:spPr>
          <a:xfrm>
            <a:off x="439616" y="389392"/>
            <a:ext cx="8598876" cy="1096508"/>
          </a:xfrm>
        </p:spPr>
        <p:txBody>
          <a:bodyPr/>
          <a:lstStyle/>
          <a:p>
            <a:r>
              <a:rPr lang="en-US" dirty="0" smtClean="0"/>
              <a:t>How to know if a video is fake</a:t>
            </a:r>
            <a:endParaRPr lang="en-US" dirty="0"/>
          </a:p>
        </p:txBody>
      </p:sp>
    </p:spTree>
    <p:extLst>
      <p:ext uri="{BB962C8B-B14F-4D97-AF65-F5344CB8AC3E}">
        <p14:creationId xmlns:p14="http://schemas.microsoft.com/office/powerpoint/2010/main" val="38996176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377575" y="131885"/>
            <a:ext cx="6773917" cy="1439408"/>
          </a:xfrm>
        </p:spPr>
        <p:txBody>
          <a:bodyPr/>
          <a:lstStyle/>
          <a:p>
            <a:r>
              <a:rPr lang="en-US" dirty="0" smtClean="0"/>
              <a:t>Fake pictures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615" t="19473"/>
          <a:stretch/>
        </p:blipFill>
        <p:spPr>
          <a:xfrm>
            <a:off x="3631223" y="3593732"/>
            <a:ext cx="5512777" cy="3264268"/>
          </a:xfrm>
          <a:prstGeom prst="rect">
            <a:avLst/>
          </a:prstGeom>
        </p:spPr>
      </p:pic>
      <p:pic>
        <p:nvPicPr>
          <p:cNvPr id="1026" name="Picture 2" descr="https://lh3.googleusercontent.com/qokryAa5vNYNU32ipcwlk5klLQLvE5rcAtEIIZz3J_4XwFutSUdd5YISOQz1fE0OxXcuLjfJMzSlQt7XuW2gf-82kcUKY5iLNx-P4lfmMXLTXrfEtjOaTdeeWMjWVs9JLaH-6pOU4X16kppzK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4783"/>
            <a:ext cx="4393860" cy="481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1889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69212" y="8690341"/>
            <a:ext cx="5579730" cy="1940434"/>
          </a:xfrm>
        </p:spPr>
        <p:txBody>
          <a:bodyPr/>
          <a:lstStyle/>
          <a:p>
            <a:endParaRPr lang="en-US" dirty="0"/>
          </a:p>
        </p:txBody>
      </p:sp>
      <p:sp>
        <p:nvSpPr>
          <p:cNvPr id="3" name="Text Placeholder 2"/>
          <p:cNvSpPr>
            <a:spLocks noGrp="1"/>
          </p:cNvSpPr>
          <p:nvPr>
            <p:ph type="body" sz="quarter" idx="12"/>
          </p:nvPr>
        </p:nvSpPr>
        <p:spPr>
          <a:xfrm>
            <a:off x="474785" y="216631"/>
            <a:ext cx="6773917" cy="829653"/>
          </a:xfrm>
        </p:spPr>
        <p:txBody>
          <a:bodyPr/>
          <a:lstStyle/>
          <a:p>
            <a:r>
              <a:rPr lang="en-US" dirty="0" smtClean="0"/>
              <a:t>Fake context, real pictures </a:t>
            </a:r>
            <a:endParaRPr lang="en-US" dirty="0"/>
          </a:p>
        </p:txBody>
      </p:sp>
      <p:pic>
        <p:nvPicPr>
          <p:cNvPr id="2050" name="Picture 2" descr="https://static01.nyt.com/images/2016/11/18/business/media/00facebookoriginaltweet/00facebookoriginaltweet-superJumbo.png?quality=75&amp;auto=webp&amp;disable=up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451095"/>
            <a:ext cx="5163242" cy="47738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96859" y="2704929"/>
            <a:ext cx="3103685" cy="670312"/>
          </a:xfrm>
          <a:prstGeom prst="rect">
            <a:avLst/>
          </a:prstGeom>
        </p:spPr>
        <p:txBody>
          <a:bodyPr wrap="square">
            <a:spAutoFit/>
          </a:bodyPr>
          <a:lstStyle/>
          <a:p>
            <a:pPr>
              <a:lnSpc>
                <a:spcPct val="107000"/>
              </a:lnSpc>
              <a:spcAft>
                <a:spcPts val="800"/>
              </a:spcAft>
            </a:pPr>
            <a:r>
              <a:rPr lang="en-US" dirty="0" smtClean="0">
                <a:latin typeface="Georgia" panose="02040502050405020303" pitchFamily="18" charset="0"/>
                <a:ea typeface="Calibri" panose="020F0502020204030204" pitchFamily="34" charset="0"/>
                <a:cs typeface="Times New Roman" panose="02020603050405020304" pitchFamily="18" charset="0"/>
              </a:rPr>
              <a:t>Not a fake image, but a fake story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04683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6" y="1109729"/>
            <a:ext cx="8981942" cy="5387786"/>
          </a:xfrm>
          <a:prstGeom prst="rect">
            <a:avLst/>
          </a:prstGeom>
        </p:spPr>
      </p:pic>
      <p:sp>
        <p:nvSpPr>
          <p:cNvPr id="6" name="Text Placeholder 5"/>
          <p:cNvSpPr>
            <a:spLocks noGrp="1"/>
          </p:cNvSpPr>
          <p:nvPr>
            <p:ph type="body" sz="quarter" idx="12"/>
          </p:nvPr>
        </p:nvSpPr>
        <p:spPr>
          <a:xfrm>
            <a:off x="738554" y="0"/>
            <a:ext cx="6773917" cy="879231"/>
          </a:xfrm>
        </p:spPr>
        <p:txBody>
          <a:bodyPr/>
          <a:lstStyle/>
          <a:p>
            <a:r>
              <a:rPr lang="en-US" dirty="0" smtClean="0"/>
              <a:t>Faked Websites </a:t>
            </a:r>
            <a:endParaRPr lang="en-US" dirty="0"/>
          </a:p>
        </p:txBody>
      </p:sp>
    </p:spTree>
    <p:extLst>
      <p:ext uri="{BB962C8B-B14F-4D97-AF65-F5344CB8AC3E}">
        <p14:creationId xmlns:p14="http://schemas.microsoft.com/office/powerpoint/2010/main" val="26263941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91745" y="2168403"/>
            <a:ext cx="8105532" cy="4059237"/>
          </a:xfrm>
          <a:prstGeom prst="rect">
            <a:avLst/>
          </a:prstGeom>
        </p:spPr>
        <p:txBody>
          <a:bodyPr/>
          <a:lstStyle/>
          <a:p>
            <a:r>
              <a:rPr lang="en-US" sz="3200" dirty="0" smtClean="0"/>
              <a:t>Be skeptical </a:t>
            </a:r>
          </a:p>
          <a:p>
            <a:r>
              <a:rPr lang="en-US" sz="3200" dirty="0" smtClean="0"/>
              <a:t>Look deeper</a:t>
            </a:r>
          </a:p>
          <a:p>
            <a:r>
              <a:rPr lang="en-US" sz="3200" dirty="0" smtClean="0"/>
              <a:t>Don’t share bad information</a:t>
            </a:r>
          </a:p>
          <a:p>
            <a:r>
              <a:rPr lang="en-US" sz="3200" dirty="0" smtClean="0"/>
              <a:t>Examine your own bias</a:t>
            </a:r>
          </a:p>
          <a:p>
            <a:r>
              <a:rPr lang="en-US" sz="3200" dirty="0" smtClean="0"/>
              <a:t>Read widely </a:t>
            </a:r>
          </a:p>
          <a:p>
            <a:pPr marL="0" indent="0">
              <a:buNone/>
            </a:pPr>
            <a:endParaRPr lang="en-US" dirty="0"/>
          </a:p>
        </p:txBody>
      </p:sp>
      <p:sp>
        <p:nvSpPr>
          <p:cNvPr id="3" name="Text Placeholder 2"/>
          <p:cNvSpPr>
            <a:spLocks noGrp="1"/>
          </p:cNvSpPr>
          <p:nvPr>
            <p:ph type="body" sz="quarter" idx="4294967295"/>
          </p:nvPr>
        </p:nvSpPr>
        <p:spPr>
          <a:xfrm>
            <a:off x="0" y="290513"/>
            <a:ext cx="8889023" cy="1438275"/>
          </a:xfrm>
          <a:prstGeom prst="rect">
            <a:avLst/>
          </a:prstGeom>
        </p:spPr>
        <p:txBody>
          <a:bodyPr/>
          <a:lstStyle/>
          <a:p>
            <a:pPr marL="0" indent="0" algn="ctr">
              <a:buNone/>
            </a:pPr>
            <a:r>
              <a:rPr lang="en-US" sz="3200" dirty="0" smtClean="0"/>
              <a:t>If you remember nothing else from tonight except…</a:t>
            </a:r>
            <a:endParaRPr lang="en-US" sz="3200" dirty="0"/>
          </a:p>
        </p:txBody>
      </p:sp>
    </p:spTree>
    <p:extLst>
      <p:ext uri="{BB962C8B-B14F-4D97-AF65-F5344CB8AC3E}">
        <p14:creationId xmlns:p14="http://schemas.microsoft.com/office/powerpoint/2010/main" val="16643002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dirty="0"/>
              <a:t>Want a copy of this presentation?</a:t>
            </a:r>
          </a:p>
          <a:p>
            <a:pPr marL="0" indent="0">
              <a:buNone/>
            </a:pPr>
            <a:r>
              <a:rPr lang="en-US" dirty="0"/>
              <a:t>Visit </a:t>
            </a:r>
            <a:r>
              <a:rPr lang="en-US" dirty="0" err="1"/>
              <a:t>www.skokielibrary.info</a:t>
            </a:r>
            <a:r>
              <a:rPr lang="en-US" dirty="0"/>
              <a:t>/</a:t>
            </a:r>
            <a:r>
              <a:rPr lang="en-US" dirty="0" smtClean="0"/>
              <a:t>handouts </a:t>
            </a:r>
          </a:p>
          <a:p>
            <a:pPr marL="0" indent="0">
              <a:buNone/>
            </a:pPr>
            <a:r>
              <a:rPr lang="en-US" dirty="0" smtClean="0"/>
              <a:t>where </a:t>
            </a:r>
            <a:r>
              <a:rPr lang="en-US" dirty="0"/>
              <a:t>this presentation will be available </a:t>
            </a:r>
            <a:endParaRPr lang="en-US" dirty="0" smtClean="0"/>
          </a:p>
          <a:p>
            <a:pPr marL="0" indent="0">
              <a:buNone/>
            </a:pPr>
            <a:r>
              <a:rPr lang="en-US" dirty="0" smtClean="0"/>
              <a:t>for four </a:t>
            </a:r>
            <a:r>
              <a:rPr lang="en-US" dirty="0"/>
              <a:t>weeks.</a:t>
            </a:r>
          </a:p>
          <a:p>
            <a:pPr marL="0" indent="0">
              <a:buNone/>
            </a:pPr>
            <a:endParaRPr lang="en-US" dirty="0"/>
          </a:p>
        </p:txBody>
      </p:sp>
      <p:sp>
        <p:nvSpPr>
          <p:cNvPr id="3" name="Text Placeholder 2"/>
          <p:cNvSpPr>
            <a:spLocks noGrp="1"/>
          </p:cNvSpPr>
          <p:nvPr>
            <p:ph type="body" sz="quarter" idx="12"/>
          </p:nvPr>
        </p:nvSpPr>
        <p:spPr/>
        <p:txBody>
          <a:bodyPr/>
          <a:lstStyle/>
          <a:p>
            <a:r>
              <a:rPr lang="en-US" dirty="0" smtClean="0"/>
              <a:t>Thank You</a:t>
            </a:r>
            <a:endParaRPr lang="en-US" dirty="0"/>
          </a:p>
        </p:txBody>
      </p:sp>
    </p:spTree>
    <p:extLst>
      <p:ext uri="{BB962C8B-B14F-4D97-AF65-F5344CB8AC3E}">
        <p14:creationId xmlns:p14="http://schemas.microsoft.com/office/powerpoint/2010/main" val="2139649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 t="-1" r="-881" b="32762"/>
          <a:stretch/>
        </p:blipFill>
        <p:spPr>
          <a:xfrm>
            <a:off x="0" y="-122830"/>
            <a:ext cx="9280477" cy="6960357"/>
          </a:xfrm>
          <a:prstGeom prst="rect">
            <a:avLst/>
          </a:prstGeom>
        </p:spPr>
      </p:pic>
      <p:sp>
        <p:nvSpPr>
          <p:cNvPr id="5" name="Rectangle 4"/>
          <p:cNvSpPr/>
          <p:nvPr/>
        </p:nvSpPr>
        <p:spPr>
          <a:xfrm>
            <a:off x="6330641" y="6071416"/>
            <a:ext cx="2389695" cy="369332"/>
          </a:xfrm>
          <a:prstGeom prst="rect">
            <a:avLst/>
          </a:prstGeom>
          <a:solidFill>
            <a:schemeClr val="bg1"/>
          </a:solidFill>
        </p:spPr>
        <p:txBody>
          <a:bodyPr wrap="square">
            <a:spAutoFit/>
          </a:bodyPr>
          <a:lstStyle/>
          <a:p>
            <a:r>
              <a:rPr lang="en-US" dirty="0" smtClean="0"/>
              <a:t>The Baltimore Sun </a:t>
            </a:r>
            <a:endParaRPr lang="en-US" dirty="0"/>
          </a:p>
        </p:txBody>
      </p:sp>
    </p:spTree>
    <p:extLst>
      <p:ext uri="{BB962C8B-B14F-4D97-AF65-F5344CB8AC3E}">
        <p14:creationId xmlns:p14="http://schemas.microsoft.com/office/powerpoint/2010/main" val="1172504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3405" y="1308150"/>
            <a:ext cx="8197703" cy="4893647"/>
          </a:xfrm>
          <a:prstGeom prst="rect">
            <a:avLst/>
          </a:prstGeom>
        </p:spPr>
        <p:txBody>
          <a:bodyPr wrap="square">
            <a:spAutoFit/>
          </a:bodyPr>
          <a:lstStyle/>
          <a:p>
            <a:r>
              <a:rPr lang="en-US" sz="3200" dirty="0"/>
              <a:t>“Some historians also have noted that yellow journalism features poorly researched stories, anonymous sources, sometimes sympathy for or exploitation of the underdog and often self promotion for the writer and/or news outlet</a:t>
            </a:r>
            <a:r>
              <a:rPr lang="en-US" sz="3200" dirty="0" smtClean="0"/>
              <a:t>.”</a:t>
            </a:r>
          </a:p>
          <a:p>
            <a:endParaRPr lang="en-US" sz="3200" dirty="0" smtClean="0"/>
          </a:p>
          <a:p>
            <a:r>
              <a:rPr lang="en-US" sz="3200" dirty="0"/>
              <a:t>Norma Green</a:t>
            </a:r>
          </a:p>
          <a:p>
            <a:r>
              <a:rPr lang="en-US" sz="2000" dirty="0" smtClean="0"/>
              <a:t>Columbia </a:t>
            </a:r>
            <a:r>
              <a:rPr lang="en-US" sz="2000" dirty="0"/>
              <a:t>College Professor and Journalism </a:t>
            </a:r>
            <a:r>
              <a:rPr lang="en-US" sz="2000" dirty="0" smtClean="0"/>
              <a:t>Historian</a:t>
            </a:r>
            <a:endParaRPr lang="en-US" sz="2000" dirty="0"/>
          </a:p>
        </p:txBody>
      </p:sp>
      <p:sp>
        <p:nvSpPr>
          <p:cNvPr id="4" name="Rectangle 3"/>
          <p:cNvSpPr/>
          <p:nvPr/>
        </p:nvSpPr>
        <p:spPr>
          <a:xfrm>
            <a:off x="680484" y="188663"/>
            <a:ext cx="7187609" cy="707886"/>
          </a:xfrm>
          <a:prstGeom prst="rect">
            <a:avLst/>
          </a:prstGeom>
          <a:solidFill>
            <a:schemeClr val="tx1"/>
          </a:solidFill>
        </p:spPr>
        <p:txBody>
          <a:bodyPr wrap="square">
            <a:spAutoFit/>
          </a:bodyPr>
          <a:lstStyle/>
          <a:p>
            <a:r>
              <a:rPr lang="en-US" sz="4000" dirty="0">
                <a:solidFill>
                  <a:schemeClr val="bg1"/>
                </a:solidFill>
              </a:rPr>
              <a:t>Sound familiar? </a:t>
            </a:r>
          </a:p>
        </p:txBody>
      </p:sp>
    </p:spTree>
    <p:extLst>
      <p:ext uri="{BB962C8B-B14F-4D97-AF65-F5344CB8AC3E}">
        <p14:creationId xmlns:p14="http://schemas.microsoft.com/office/powerpoint/2010/main" val="3645484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on white">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on teal">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on white">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XT on teal">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XT on seafoam">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XT on red">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IMAGE with white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IMAGE with teal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2146</TotalTime>
  <Words>1612</Words>
  <Application>Microsoft Office PowerPoint</Application>
  <PresentationFormat>On-screen Show (4:3)</PresentationFormat>
  <Paragraphs>270</Paragraphs>
  <Slides>78</Slides>
  <Notes>9</Notes>
  <HiddenSlides>0</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78</vt:i4>
      </vt:variant>
    </vt:vector>
  </HeadingPairs>
  <TitlesOfParts>
    <vt:vector size="93" baseType="lpstr">
      <vt:lpstr>Arial</vt:lpstr>
      <vt:lpstr>Calibri</vt:lpstr>
      <vt:lpstr>Cambria</vt:lpstr>
      <vt:lpstr>Century Gothic</vt:lpstr>
      <vt:lpstr>Georgia</vt:lpstr>
      <vt:lpstr>MS Mincho</vt:lpstr>
      <vt:lpstr>Times New Roman</vt:lpstr>
      <vt:lpstr>TITLE on white</vt:lpstr>
      <vt:lpstr>TITLE on teal</vt:lpstr>
      <vt:lpstr>TEXT on white</vt:lpstr>
      <vt:lpstr>1_TEXT on teal</vt:lpstr>
      <vt:lpstr>TEXT on seafoam</vt:lpstr>
      <vt:lpstr>TEXT on red</vt:lpstr>
      <vt:lpstr>IMAGE with white stamp</vt:lpstr>
      <vt:lpstr>IMAGE with teal stamp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dc:creator>
  <cp:lastModifiedBy>Lynnanne Pearson</cp:lastModifiedBy>
  <cp:revision>139</cp:revision>
  <cp:lastPrinted>2015-10-15T13:47:56Z</cp:lastPrinted>
  <dcterms:created xsi:type="dcterms:W3CDTF">2015-10-15T13:25:53Z</dcterms:created>
  <dcterms:modified xsi:type="dcterms:W3CDTF">2018-04-20T14:30:59Z</dcterms:modified>
</cp:coreProperties>
</file>